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DDE3"/>
    <a:srgbClr val="48BFC8"/>
    <a:srgbClr val="002060"/>
    <a:srgbClr val="20637E"/>
    <a:srgbClr val="40C2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3605" autoAdjust="0"/>
  </p:normalViewPr>
  <p:slideViewPr>
    <p:cSldViewPr snapToGrid="0">
      <p:cViewPr varScale="1">
        <p:scale>
          <a:sx n="58" d="100"/>
          <a:sy n="58" d="100"/>
        </p:scale>
        <p:origin x="24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9520C1-FADC-4887-B86B-AA68C951135C}" type="datetimeFigureOut">
              <a:rPr lang="fr-FR" smtClean="0"/>
              <a:t>02/09/2021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BA29E7-77BE-4871-B78A-103CAE4D0699}" type="slidenum">
              <a:rPr lang="fr-FR" smtClean="0"/>
              <a:t>‹N°›</a:t>
            </a:fld>
            <a:endParaRPr lang="fr-FR"/>
          </a:p>
        </p:txBody>
      </p:sp>
    </p:spTree>
    <p:extLst>
      <p:ext uri="{BB962C8B-B14F-4D97-AF65-F5344CB8AC3E}">
        <p14:creationId xmlns:p14="http://schemas.microsoft.com/office/powerpoint/2010/main" val="3672922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kern="1200" dirty="0">
                <a:solidFill>
                  <a:schemeClr val="tx1"/>
                </a:solidFill>
                <a:effectLst/>
                <a:latin typeface="+mn-lt"/>
                <a:ea typeface="+mn-ea"/>
                <a:cs typeface="+mn-cs"/>
              </a:rPr>
              <a:t>Consignes : présentation le jeudi 9 septembre</a:t>
            </a:r>
            <a:r>
              <a:rPr lang="fr-FR" sz="1200" kern="1200" dirty="0">
                <a:solidFill>
                  <a:schemeClr val="tx1"/>
                </a:solidFill>
                <a:effectLst/>
                <a:latin typeface="+mn-lt"/>
                <a:ea typeface="+mn-ea"/>
                <a:cs typeface="+mn-cs"/>
              </a:rPr>
              <a:t> </a:t>
            </a:r>
            <a:r>
              <a:rPr lang="fr-FR" sz="1200" b="1" kern="1200" dirty="0">
                <a:solidFill>
                  <a:schemeClr val="tx1"/>
                </a:solidFill>
                <a:effectLst/>
                <a:latin typeface="+mn-lt"/>
                <a:ea typeface="+mn-ea"/>
                <a:cs typeface="+mn-cs"/>
              </a:rPr>
              <a:t>à 14h00/</a:t>
            </a:r>
            <a:r>
              <a:rPr lang="fr-FR" sz="1200" b="1" kern="1200" baseline="0" dirty="0">
                <a:solidFill>
                  <a:schemeClr val="tx1"/>
                </a:solidFill>
                <a:effectLst/>
                <a:latin typeface="+mn-lt"/>
                <a:ea typeface="+mn-ea"/>
                <a:cs typeface="+mn-cs"/>
              </a:rPr>
              <a:t> 1O min + questions</a:t>
            </a:r>
          </a:p>
          <a:p>
            <a:endParaRPr lang="fr-FR" sz="1200" b="1" kern="1200" baseline="0" dirty="0">
              <a:solidFill>
                <a:schemeClr val="tx1"/>
              </a:solidFill>
              <a:effectLst/>
              <a:latin typeface="+mn-lt"/>
              <a:ea typeface="+mn-ea"/>
              <a:cs typeface="+mn-cs"/>
            </a:endParaRPr>
          </a:p>
          <a:p>
            <a:r>
              <a:rPr lang="fr-FR" sz="1200" b="0" kern="1200" baseline="0" dirty="0">
                <a:solidFill>
                  <a:schemeClr val="tx1"/>
                </a:solidFill>
                <a:effectLst/>
                <a:latin typeface="+mn-lt"/>
                <a:ea typeface="+mn-ea"/>
                <a:cs typeface="+mn-cs"/>
              </a:rPr>
              <a:t>Bonjour à tous, </a:t>
            </a:r>
          </a:p>
          <a:p>
            <a:endParaRPr lang="fr-FR" sz="1200" b="0" kern="1200" baseline="0" dirty="0">
              <a:solidFill>
                <a:schemeClr val="tx1"/>
              </a:solidFill>
              <a:effectLst/>
              <a:latin typeface="+mn-lt"/>
              <a:ea typeface="+mn-ea"/>
              <a:cs typeface="+mn-cs"/>
            </a:endParaRPr>
          </a:p>
          <a:p>
            <a:r>
              <a:rPr lang="fr-FR" sz="1200" b="0" kern="1200" baseline="0" dirty="0">
                <a:solidFill>
                  <a:schemeClr val="tx1"/>
                </a:solidFill>
                <a:effectLst/>
                <a:latin typeface="+mn-lt"/>
                <a:ea typeface="+mn-ea"/>
                <a:cs typeface="+mn-cs"/>
              </a:rPr>
              <a:t>Je vais vous présenter une action mis en place dans le cadre d’un ACCOMPAGNEMENT DES ÉQUIPES OFFICINALES PAR LES ÉQUIPES HOSPITALIÈRES DU CHU de Toulouse lors du passage en ville d’un médicament </a:t>
            </a:r>
            <a:r>
              <a:rPr lang="fr-FR" sz="1200" b="0" kern="1200" baseline="0" dirty="0" err="1">
                <a:solidFill>
                  <a:schemeClr val="tx1"/>
                </a:solidFill>
                <a:effectLst/>
                <a:latin typeface="+mn-lt"/>
                <a:ea typeface="+mn-ea"/>
                <a:cs typeface="+mn-cs"/>
              </a:rPr>
              <a:t>retrocedable</a:t>
            </a:r>
            <a:r>
              <a:rPr lang="fr-FR" sz="1200" b="0" kern="1200" baseline="0" dirty="0">
                <a:solidFill>
                  <a:schemeClr val="tx1"/>
                </a:solidFill>
                <a:effectLst/>
                <a:latin typeface="+mn-lt"/>
                <a:ea typeface="+mn-ea"/>
                <a:cs typeface="+mn-cs"/>
              </a:rPr>
              <a:t>. Nous allons prendre l’exemple du </a:t>
            </a:r>
            <a:r>
              <a:rPr lang="fr-FR" sz="1200" b="0" kern="1200" baseline="0" dirty="0" err="1">
                <a:solidFill>
                  <a:schemeClr val="tx1"/>
                </a:solidFill>
                <a:effectLst/>
                <a:latin typeface="+mn-lt"/>
                <a:ea typeface="+mn-ea"/>
                <a:cs typeface="+mn-cs"/>
              </a:rPr>
              <a:t>Takhzyro</a:t>
            </a:r>
            <a:r>
              <a:rPr lang="fr-FR" sz="1200" b="0" kern="1200" baseline="0" dirty="0">
                <a:solidFill>
                  <a:schemeClr val="tx1"/>
                </a:solidFill>
                <a:effectLst/>
                <a:latin typeface="+mn-lt"/>
                <a:ea typeface="+mn-ea"/>
                <a:cs typeface="+mn-cs"/>
              </a:rPr>
              <a:t>.</a:t>
            </a:r>
          </a:p>
          <a:p>
            <a:endParaRPr lang="fr-FR" sz="1200" b="0" kern="1200" baseline="0" dirty="0">
              <a:solidFill>
                <a:schemeClr val="tx1"/>
              </a:solidFill>
              <a:effectLst/>
              <a:latin typeface="+mn-lt"/>
              <a:ea typeface="+mn-ea"/>
              <a:cs typeface="+mn-cs"/>
            </a:endParaRPr>
          </a:p>
          <a:p>
            <a:r>
              <a:rPr lang="fr-FR" sz="1200" b="0" kern="1200" baseline="0" dirty="0">
                <a:solidFill>
                  <a:schemeClr val="tx1"/>
                </a:solidFill>
                <a:effectLst/>
                <a:latin typeface="+mn-lt"/>
                <a:ea typeface="+mn-ea"/>
                <a:cs typeface="+mn-cs"/>
              </a:rPr>
              <a:t>Pour ma part, je suis Christel Roland et je fais partie du service du REIPO. Cette action a été mise en place par le Pr </a:t>
            </a:r>
            <a:r>
              <a:rPr lang="fr-FR" sz="1200" b="0" kern="1200" baseline="0" dirty="0" err="1">
                <a:solidFill>
                  <a:schemeClr val="tx1"/>
                </a:solidFill>
                <a:effectLst/>
                <a:latin typeface="+mn-lt"/>
                <a:ea typeface="+mn-ea"/>
                <a:cs typeface="+mn-cs"/>
              </a:rPr>
              <a:t>Sailler</a:t>
            </a:r>
            <a:r>
              <a:rPr lang="fr-FR" sz="1200" b="0" kern="1200" baseline="0" dirty="0">
                <a:solidFill>
                  <a:schemeClr val="tx1"/>
                </a:solidFill>
                <a:effectLst/>
                <a:latin typeface="+mn-lt"/>
                <a:ea typeface="+mn-ea"/>
                <a:cs typeface="+mn-cs"/>
              </a:rPr>
              <a:t> L qui est médecin au centre de compétences des </a:t>
            </a:r>
            <a:r>
              <a:rPr lang="fr-FR" sz="1200" b="0" kern="1200" baseline="0" dirty="0" err="1">
                <a:solidFill>
                  <a:schemeClr val="tx1"/>
                </a:solidFill>
                <a:effectLst/>
                <a:latin typeface="+mn-lt"/>
                <a:ea typeface="+mn-ea"/>
                <a:cs typeface="+mn-cs"/>
              </a:rPr>
              <a:t>angio-oedemes</a:t>
            </a:r>
            <a:r>
              <a:rPr lang="fr-FR" sz="1200" b="0" kern="1200" baseline="0" dirty="0">
                <a:solidFill>
                  <a:schemeClr val="tx1"/>
                </a:solidFill>
                <a:effectLst/>
                <a:latin typeface="+mn-lt"/>
                <a:ea typeface="+mn-ea"/>
                <a:cs typeface="+mn-cs"/>
              </a:rPr>
              <a:t> à </a:t>
            </a:r>
            <a:r>
              <a:rPr lang="fr-FR" sz="1200" b="0" kern="1200" baseline="0" dirty="0" err="1">
                <a:solidFill>
                  <a:schemeClr val="tx1"/>
                </a:solidFill>
                <a:effectLst/>
                <a:latin typeface="+mn-lt"/>
                <a:ea typeface="+mn-ea"/>
                <a:cs typeface="+mn-cs"/>
              </a:rPr>
              <a:t>kinines</a:t>
            </a:r>
            <a:r>
              <a:rPr lang="fr-FR" sz="1200" b="0" kern="1200" baseline="0" dirty="0">
                <a:solidFill>
                  <a:schemeClr val="tx1"/>
                </a:solidFill>
                <a:effectLst/>
                <a:latin typeface="+mn-lt"/>
                <a:ea typeface="+mn-ea"/>
                <a:cs typeface="+mn-cs"/>
              </a:rPr>
              <a:t>, le Dr </a:t>
            </a:r>
            <a:r>
              <a:rPr lang="fr-FR" sz="1200" b="0" kern="1200" baseline="0" dirty="0" err="1">
                <a:solidFill>
                  <a:schemeClr val="tx1"/>
                </a:solidFill>
                <a:effectLst/>
                <a:latin typeface="+mn-lt"/>
                <a:ea typeface="+mn-ea"/>
                <a:cs typeface="+mn-cs"/>
              </a:rPr>
              <a:t>Jouglen</a:t>
            </a:r>
            <a:r>
              <a:rPr lang="fr-FR" sz="1200" b="0" kern="1200" baseline="0" dirty="0">
                <a:solidFill>
                  <a:schemeClr val="tx1"/>
                </a:solidFill>
                <a:effectLst/>
                <a:latin typeface="+mn-lt"/>
                <a:ea typeface="+mn-ea"/>
                <a:cs typeface="+mn-cs"/>
              </a:rPr>
              <a:t> qui est notamment le pharmacien référent du centre de compétence, le Dr </a:t>
            </a:r>
            <a:r>
              <a:rPr lang="fr-FR" sz="1200" b="0" kern="1200" baseline="0" dirty="0" err="1">
                <a:solidFill>
                  <a:schemeClr val="tx1"/>
                </a:solidFill>
                <a:effectLst/>
                <a:latin typeface="+mn-lt"/>
                <a:ea typeface="+mn-ea"/>
                <a:cs typeface="+mn-cs"/>
              </a:rPr>
              <a:t>Eyvrard</a:t>
            </a:r>
            <a:r>
              <a:rPr lang="fr-FR" sz="1200" b="0" kern="1200" baseline="0" dirty="0">
                <a:solidFill>
                  <a:schemeClr val="tx1"/>
                </a:solidFill>
                <a:effectLst/>
                <a:latin typeface="+mn-lt"/>
                <a:ea typeface="+mn-ea"/>
                <a:cs typeface="+mn-cs"/>
              </a:rPr>
              <a:t> qui est pharmacien responsable des rétrocessions au CHU de Toulouse et le Dr Cambon qui est dans le service du REIPO. </a:t>
            </a:r>
            <a:endParaRPr lang="fr-FR" sz="1200" b="1"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15BA29E7-77BE-4871-B78A-103CAE4D0699}" type="slidenum">
              <a:rPr lang="fr-FR" smtClean="0"/>
              <a:t>1</a:t>
            </a:fld>
            <a:endParaRPr lang="fr-FR"/>
          </a:p>
        </p:txBody>
      </p:sp>
    </p:spTree>
    <p:extLst>
      <p:ext uri="{BB962C8B-B14F-4D97-AF65-F5344CB8AC3E}">
        <p14:creationId xmlns:p14="http://schemas.microsoft.com/office/powerpoint/2010/main" val="1767449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a:t>
            </a:r>
            <a:r>
              <a:rPr lang="fr-FR" dirty="0" err="1"/>
              <a:t>Lanadélumab</a:t>
            </a:r>
            <a:r>
              <a:rPr lang="fr-FR" dirty="0"/>
              <a:t> (</a:t>
            </a:r>
            <a:r>
              <a:rPr lang="fr-FR" dirty="0" err="1"/>
              <a:t>Takhzyro</a:t>
            </a:r>
            <a:r>
              <a:rPr lang="fr-FR" dirty="0"/>
              <a:t>)</a:t>
            </a:r>
            <a:r>
              <a:rPr lang="fr-FR" baseline="0" dirty="0"/>
              <a:t> est un </a:t>
            </a:r>
            <a:r>
              <a:rPr lang="fr-FR" baseline="0" dirty="0" err="1"/>
              <a:t>Ac</a:t>
            </a:r>
            <a:r>
              <a:rPr lang="fr-FR" baseline="0" dirty="0"/>
              <a:t> monoclonal indiqué pour la prévention des crises récurrentes d’</a:t>
            </a:r>
            <a:r>
              <a:rPr lang="fr-FR" baseline="0" dirty="0" err="1"/>
              <a:t>angio-oedeme</a:t>
            </a:r>
            <a:r>
              <a:rPr lang="fr-FR" baseline="0" dirty="0"/>
              <a:t> héréditaire chez les patients à partir de 12 ans. Il s’agit d’une maladie rare puisque la prévalence est entre 1 cas pour 10 000 et 1 cas pour 500 000 habitants selon le type mais potentiellement fatal. On parle en effet « d’épée de </a:t>
            </a:r>
            <a:r>
              <a:rPr lang="fr-FR" baseline="0" dirty="0" err="1"/>
              <a:t>Damocles</a:t>
            </a:r>
            <a:r>
              <a:rPr lang="fr-FR" baseline="0" dirty="0"/>
              <a:t> », les crises survenant de manière spontanée et pouvant amener au décès. Il s’agit d’un traitement de fond de 2eme intention si les patients sont </a:t>
            </a:r>
            <a:r>
              <a:rPr lang="fr-FR" sz="1200" kern="1200" dirty="0">
                <a:solidFill>
                  <a:schemeClr val="tx1"/>
                </a:solidFill>
                <a:effectLst/>
                <a:latin typeface="+mn-lt"/>
                <a:ea typeface="+mn-ea"/>
                <a:cs typeface="+mn-cs"/>
              </a:rPr>
              <a:t>intolérants ou insuffisamment contrôlés par des traitements préventifs de 1ère intention bien conduits.</a:t>
            </a:r>
            <a:endParaRPr lang="fr-FR" baseline="0" dirty="0"/>
          </a:p>
          <a:p>
            <a:endParaRPr lang="fr-FR" baseline="0" dirty="0"/>
          </a:p>
          <a:p>
            <a:r>
              <a:rPr lang="fr-FR" baseline="0" dirty="0"/>
              <a:t>Le </a:t>
            </a:r>
            <a:r>
              <a:rPr lang="fr-FR" baseline="0" dirty="0" err="1"/>
              <a:t>Takhzyro</a:t>
            </a:r>
            <a:r>
              <a:rPr lang="fr-FR" baseline="0" dirty="0"/>
              <a:t> a d’abord obtenu une ATU de cohorte effective en octobre </a:t>
            </a:r>
            <a:r>
              <a:rPr lang="fr-FR" sz="1200" kern="1200" dirty="0">
                <a:solidFill>
                  <a:schemeClr val="tx1"/>
                </a:solidFill>
                <a:effectLst/>
                <a:latin typeface="+mn-lt"/>
                <a:ea typeface="+mn-ea"/>
                <a:cs typeface="+mn-cs"/>
              </a:rPr>
              <a:t>2018 et était disponible</a:t>
            </a:r>
            <a:r>
              <a:rPr lang="fr-FR" sz="1200" kern="1200" baseline="0" dirty="0">
                <a:solidFill>
                  <a:schemeClr val="tx1"/>
                </a:solidFill>
                <a:effectLst/>
                <a:latin typeface="+mn-lt"/>
                <a:ea typeface="+mn-ea"/>
                <a:cs typeface="+mn-cs"/>
              </a:rPr>
              <a:t> aux services de </a:t>
            </a:r>
            <a:r>
              <a:rPr lang="fr-FR" sz="1200" kern="1200" baseline="0" dirty="0" err="1">
                <a:solidFill>
                  <a:schemeClr val="tx1"/>
                </a:solidFill>
                <a:effectLst/>
                <a:latin typeface="+mn-lt"/>
                <a:ea typeface="+mn-ea"/>
                <a:cs typeface="+mn-cs"/>
              </a:rPr>
              <a:t>retrocession</a:t>
            </a:r>
            <a:r>
              <a:rPr lang="fr-FR" sz="1200" kern="1200" baseline="0" dirty="0">
                <a:solidFill>
                  <a:schemeClr val="tx1"/>
                </a:solidFill>
                <a:effectLst/>
                <a:latin typeface="+mn-lt"/>
                <a:ea typeface="+mn-ea"/>
                <a:cs typeface="+mn-cs"/>
              </a:rPr>
              <a:t> à l’</a:t>
            </a:r>
            <a:r>
              <a:rPr lang="fr-FR" sz="1200" kern="1200" baseline="0" dirty="0" err="1">
                <a:solidFill>
                  <a:schemeClr val="tx1"/>
                </a:solidFill>
                <a:effectLst/>
                <a:latin typeface="+mn-lt"/>
                <a:ea typeface="+mn-ea"/>
                <a:cs typeface="+mn-cs"/>
              </a:rPr>
              <a:t>hopital</a:t>
            </a:r>
            <a:r>
              <a:rPr lang="fr-FR" sz="1200" kern="1200" baseline="0" dirty="0">
                <a:solidFill>
                  <a:schemeClr val="tx1"/>
                </a:solidFill>
                <a:effectLst/>
                <a:latin typeface="+mn-lt"/>
                <a:ea typeface="+mn-ea"/>
                <a:cs typeface="+mn-cs"/>
              </a:rPr>
              <a:t>. Depuis le 1</a:t>
            </a:r>
            <a:r>
              <a:rPr lang="fr-FR" sz="1200" kern="1200" baseline="30000" dirty="0">
                <a:solidFill>
                  <a:schemeClr val="tx1"/>
                </a:solidFill>
                <a:effectLst/>
                <a:latin typeface="+mn-lt"/>
                <a:ea typeface="+mn-ea"/>
                <a:cs typeface="+mn-cs"/>
              </a:rPr>
              <a:t>er</a:t>
            </a:r>
            <a:r>
              <a:rPr lang="fr-FR" sz="1200" kern="1200" baseline="0" dirty="0">
                <a:solidFill>
                  <a:schemeClr val="tx1"/>
                </a:solidFill>
                <a:effectLst/>
                <a:latin typeface="+mn-lt"/>
                <a:ea typeface="+mn-ea"/>
                <a:cs typeface="+mn-cs"/>
              </a:rPr>
              <a:t> avril 2021 ce médicament n’est plus </a:t>
            </a:r>
            <a:r>
              <a:rPr lang="fr-FR" sz="1200" kern="1200" baseline="0" dirty="0" err="1">
                <a:solidFill>
                  <a:schemeClr val="tx1"/>
                </a:solidFill>
                <a:effectLst/>
                <a:latin typeface="+mn-lt"/>
                <a:ea typeface="+mn-ea"/>
                <a:cs typeface="+mn-cs"/>
              </a:rPr>
              <a:t>rétrocédable</a:t>
            </a:r>
            <a:r>
              <a:rPr lang="fr-FR" sz="1200" kern="1200" baseline="0" dirty="0">
                <a:solidFill>
                  <a:schemeClr val="tx1"/>
                </a:solidFill>
                <a:effectLst/>
                <a:latin typeface="+mn-lt"/>
                <a:ea typeface="+mn-ea"/>
                <a:cs typeface="+mn-cs"/>
              </a:rPr>
              <a:t> et la délivrance est réalisée en pharmacie d’officine il est donc peu connu des pharmacien d’officine. De plus, i</a:t>
            </a:r>
            <a:r>
              <a:rPr lang="fr-FR" sz="1200" kern="1200" dirty="0">
                <a:solidFill>
                  <a:schemeClr val="tx1"/>
                </a:solidFill>
                <a:effectLst/>
                <a:latin typeface="+mn-lt"/>
                <a:ea typeface="+mn-ea"/>
                <a:cs typeface="+mn-cs"/>
              </a:rPr>
              <a:t>l s’agit d’un médicament onéreux avec</a:t>
            </a:r>
            <a:r>
              <a:rPr lang="fr-FR" sz="1200" kern="1200" baseline="0" dirty="0">
                <a:solidFill>
                  <a:schemeClr val="tx1"/>
                </a:solidFill>
                <a:effectLst/>
                <a:latin typeface="+mn-lt"/>
                <a:ea typeface="+mn-ea"/>
                <a:cs typeface="+mn-cs"/>
              </a:rPr>
              <a:t> un prix à 11 853 € la seringue (TTC) ce qui représente un coût mensuel de 23 700€. Le nombre de patient concerné étant faible, les pharmacies d’officine n’ont pas de stock d’avance et le commande au cas par cas.</a:t>
            </a:r>
            <a:endParaRPr lang="fr-FR" baseline="0" dirty="0"/>
          </a:p>
          <a:p>
            <a:endParaRPr lang="fr-FR" b="1" baseline="0" dirty="0">
              <a:solidFill>
                <a:srgbClr val="FF0000"/>
              </a:solidFill>
            </a:endParaRPr>
          </a:p>
          <a:p>
            <a:r>
              <a:rPr lang="fr-FR" b="1" baseline="0" dirty="0">
                <a:solidFill>
                  <a:srgbClr val="FF0000"/>
                </a:solidFill>
              </a:rPr>
              <a:t>Questions pour Julien et Frédérique : Est-ce que je parle de l’inquiétude des médecins des centres de compétences de ne voir les patients que 1 fois / an et de ne plus avoir le feed-back des pharmaciens hospitaliers lors des délivrances en </a:t>
            </a:r>
            <a:r>
              <a:rPr lang="fr-FR" b="1" baseline="0" dirty="0" err="1">
                <a:solidFill>
                  <a:srgbClr val="FF0000"/>
                </a:solidFill>
              </a:rPr>
              <a:t>retrocession</a:t>
            </a:r>
            <a:r>
              <a:rPr lang="fr-FR" b="1" baseline="0" dirty="0">
                <a:solidFill>
                  <a:srgbClr val="FF0000"/>
                </a:solidFill>
              </a:rPr>
              <a:t> ?</a:t>
            </a:r>
          </a:p>
          <a:p>
            <a:r>
              <a:rPr lang="fr-FR" b="1" baseline="0" dirty="0">
                <a:solidFill>
                  <a:srgbClr val="FF0000"/>
                </a:solidFill>
              </a:rPr>
              <a:t>FE : ça me semble faire partie du contexte, je dirais que oui (si tu as le temps)</a:t>
            </a:r>
          </a:p>
          <a:p>
            <a:endParaRPr lang="fr-FR" baseline="0" dirty="0"/>
          </a:p>
          <a:p>
            <a:endParaRPr lang="fr-FR" baseline="0" dirty="0"/>
          </a:p>
          <a:p>
            <a:r>
              <a:rPr lang="fr-FR" i="1" baseline="0" dirty="0"/>
              <a:t>Source des dates : Commission de la transparence : https://www.has-sante.fr/upload/docs/evamed/CT-17546_TAKHZYRO_PIC_INS_Avis3_CT17546.pdf / diaporama réunion</a:t>
            </a:r>
            <a:endParaRPr lang="fr-FR" i="1" dirty="0"/>
          </a:p>
        </p:txBody>
      </p:sp>
      <p:sp>
        <p:nvSpPr>
          <p:cNvPr id="4" name="Espace réservé du numéro de diapositive 3"/>
          <p:cNvSpPr>
            <a:spLocks noGrp="1"/>
          </p:cNvSpPr>
          <p:nvPr>
            <p:ph type="sldNum" sz="quarter" idx="10"/>
          </p:nvPr>
        </p:nvSpPr>
        <p:spPr/>
        <p:txBody>
          <a:bodyPr/>
          <a:lstStyle/>
          <a:p>
            <a:fld id="{15BA29E7-77BE-4871-B78A-103CAE4D0699}" type="slidenum">
              <a:rPr lang="fr-FR" smtClean="0"/>
              <a:t>2</a:t>
            </a:fld>
            <a:endParaRPr lang="fr-FR"/>
          </a:p>
        </p:txBody>
      </p:sp>
    </p:spTree>
    <p:extLst>
      <p:ext uri="{BB962C8B-B14F-4D97-AF65-F5344CB8AC3E}">
        <p14:creationId xmlns:p14="http://schemas.microsoft.com/office/powerpoint/2010/main" val="1355450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aseline="0" dirty="0" smtClean="0"/>
              <a:t>les équipes pharmaceutiques hospitalières du CHU de Toulouse </a:t>
            </a:r>
            <a:r>
              <a:rPr lang="fr-FR" dirty="0" smtClean="0"/>
              <a:t>ont</a:t>
            </a:r>
            <a:r>
              <a:rPr lang="fr-FR" baseline="0" dirty="0" smtClean="0"/>
              <a:t> </a:t>
            </a:r>
            <a:r>
              <a:rPr lang="fr-FR" baseline="0" dirty="0"/>
              <a:t>donc sollicité </a:t>
            </a:r>
            <a:r>
              <a:rPr lang="fr-FR" baseline="0" dirty="0" smtClean="0"/>
              <a:t>l</a:t>
            </a:r>
            <a:r>
              <a:rPr lang="fr-FR" dirty="0" smtClean="0"/>
              <a:t>es médecins du centre de compétences de Toulouse </a:t>
            </a:r>
            <a:r>
              <a:rPr lang="fr-FR" baseline="0" dirty="0" smtClean="0"/>
              <a:t>afin </a:t>
            </a:r>
            <a:r>
              <a:rPr lang="fr-FR" baseline="0" dirty="0"/>
              <a:t>d’accompagner les pharmaciens d’officine lors du passage en ville. C’est ainsi que le REIPO s’est associé à l’action, une de ses missions principales étant le lien ville-hôpital. Il a permis d’appuyer les équipes pour mettre en place la stratégie d’accompagnement</a:t>
            </a:r>
            <a:r>
              <a:rPr lang="fr-FR" baseline="0" dirty="0" smtClean="0"/>
              <a:t>.</a:t>
            </a:r>
          </a:p>
          <a:p>
            <a:endParaRPr lang="fr-FR" baseline="0" dirty="0"/>
          </a:p>
          <a:p>
            <a:r>
              <a:rPr lang="fr-FR" b="1" baseline="0" dirty="0"/>
              <a:t>FE : à valider avec Julien, mais il me semble que c’est plutôt Julien qui a été à l’initiative et a sollicité L </a:t>
            </a:r>
            <a:r>
              <a:rPr lang="fr-FR" b="1" baseline="0" dirty="0" err="1"/>
              <a:t>Sailler</a:t>
            </a:r>
            <a:r>
              <a:rPr lang="fr-FR" b="1" baseline="0" dirty="0"/>
              <a:t>, suite à son OK il nous a sollicité ensuite (REIPO + Rétro)</a:t>
            </a:r>
            <a:endParaRPr lang="fr-FR" b="1" dirty="0"/>
          </a:p>
        </p:txBody>
      </p:sp>
      <p:sp>
        <p:nvSpPr>
          <p:cNvPr id="4" name="Espace réservé du numéro de diapositive 3"/>
          <p:cNvSpPr>
            <a:spLocks noGrp="1"/>
          </p:cNvSpPr>
          <p:nvPr>
            <p:ph type="sldNum" sz="quarter" idx="10"/>
          </p:nvPr>
        </p:nvSpPr>
        <p:spPr/>
        <p:txBody>
          <a:bodyPr/>
          <a:lstStyle/>
          <a:p>
            <a:fld id="{15BA29E7-77BE-4871-B78A-103CAE4D0699}" type="slidenum">
              <a:rPr lang="fr-FR" smtClean="0"/>
              <a:t>3</a:t>
            </a:fld>
            <a:endParaRPr lang="fr-FR"/>
          </a:p>
        </p:txBody>
      </p:sp>
    </p:spTree>
    <p:extLst>
      <p:ext uri="{BB962C8B-B14F-4D97-AF65-F5344CB8AC3E}">
        <p14:creationId xmlns:p14="http://schemas.microsoft.com/office/powerpoint/2010/main" val="972932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L’unité de rétrocession a tout d’abord expliqué</a:t>
            </a:r>
            <a:r>
              <a:rPr lang="fr-FR" sz="1200" kern="1200" baseline="0" dirty="0">
                <a:solidFill>
                  <a:schemeClr val="tx1"/>
                </a:solidFill>
                <a:effectLst/>
                <a:latin typeface="+mn-lt"/>
                <a:ea typeface="+mn-ea"/>
                <a:cs typeface="+mn-cs"/>
              </a:rPr>
              <a:t> à chaque patient </a:t>
            </a:r>
            <a:r>
              <a:rPr lang="fr-FR" sz="1200" kern="1200" dirty="0">
                <a:solidFill>
                  <a:schemeClr val="tx1"/>
                </a:solidFill>
                <a:effectLst/>
                <a:latin typeface="+mn-lt"/>
                <a:ea typeface="+mn-ea"/>
                <a:cs typeface="+mn-cs"/>
              </a:rPr>
              <a:t>sous </a:t>
            </a:r>
            <a:r>
              <a:rPr lang="fr-FR" sz="1200" kern="1200" dirty="0" err="1" smtClean="0">
                <a:solidFill>
                  <a:schemeClr val="tx1"/>
                </a:solidFill>
                <a:effectLst/>
                <a:latin typeface="+mn-lt"/>
                <a:ea typeface="+mn-ea"/>
                <a:cs typeface="+mn-cs"/>
              </a:rPr>
              <a:t>Lanadélumab</a:t>
            </a:r>
            <a:r>
              <a:rPr lang="fr-FR" sz="1200" kern="1200" baseline="0" dirty="0" smtClean="0">
                <a:solidFill>
                  <a:schemeClr val="tx1"/>
                </a:solidFill>
                <a:effectLst/>
                <a:latin typeface="+mn-lt"/>
                <a:ea typeface="+mn-ea"/>
                <a:cs typeface="+mn-cs"/>
              </a:rPr>
              <a:t> </a:t>
            </a:r>
            <a:r>
              <a:rPr lang="fr-FR" sz="1200" kern="1200" baseline="0" dirty="0">
                <a:solidFill>
                  <a:schemeClr val="tx1"/>
                </a:solidFill>
                <a:effectLst/>
                <a:latin typeface="+mn-lt"/>
                <a:ea typeface="+mn-ea"/>
                <a:cs typeface="+mn-cs"/>
              </a:rPr>
              <a:t>le changement de circuit pour leur médicament</a:t>
            </a:r>
            <a:r>
              <a:rPr lang="fr-FR" sz="1200" kern="1200" dirty="0">
                <a:solidFill>
                  <a:schemeClr val="tx1"/>
                </a:solidFill>
                <a:effectLst/>
                <a:latin typeface="+mn-lt"/>
                <a:ea typeface="+mn-ea"/>
                <a:cs typeface="+mn-cs"/>
              </a:rPr>
              <a:t> et les a invité à identifier une pharmacie d’officine dédiée</a:t>
            </a:r>
            <a:r>
              <a:rPr lang="fr-FR" sz="120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Tous les PO ont ensuite été contactés</a:t>
            </a:r>
            <a:r>
              <a:rPr lang="fr-FR" sz="1200" kern="1200" baseline="0" dirty="0">
                <a:solidFill>
                  <a:schemeClr val="tx1"/>
                </a:solidFill>
                <a:effectLst/>
                <a:latin typeface="+mn-lt"/>
                <a:ea typeface="+mn-ea"/>
                <a:cs typeface="+mn-cs"/>
              </a:rPr>
              <a:t> et </a:t>
            </a:r>
            <a:r>
              <a:rPr lang="fr-FR" sz="1200" kern="1200" dirty="0">
                <a:solidFill>
                  <a:schemeClr val="tx1"/>
                </a:solidFill>
                <a:effectLst/>
                <a:latin typeface="+mn-lt"/>
                <a:ea typeface="+mn-ea"/>
                <a:cs typeface="+mn-cs"/>
              </a:rPr>
              <a:t>invités à une formation un mois avant le passage en ville du médicament avec l’appui du REIPO.</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 formation à destination des officinaux (pharmaciens et préparateurs) a été élaborée par le pharmacien et le médecin hospitaliers du centre de compétences des </a:t>
            </a:r>
            <a:r>
              <a:rPr lang="fr-FR" sz="1200" kern="1200" dirty="0" err="1">
                <a:solidFill>
                  <a:schemeClr val="tx1"/>
                </a:solidFill>
                <a:effectLst/>
                <a:latin typeface="+mn-lt"/>
                <a:ea typeface="+mn-ea"/>
                <a:cs typeface="+mn-cs"/>
              </a:rPr>
              <a:t>angio-oedèmes</a:t>
            </a:r>
            <a:r>
              <a:rPr lang="fr-FR" sz="1200" kern="1200" dirty="0">
                <a:solidFill>
                  <a:schemeClr val="tx1"/>
                </a:solidFill>
                <a:effectLst/>
                <a:latin typeface="+mn-lt"/>
                <a:ea typeface="+mn-ea"/>
                <a:cs typeface="+mn-cs"/>
              </a:rPr>
              <a:t> à </a:t>
            </a:r>
            <a:r>
              <a:rPr lang="fr-FR" sz="1200" kern="1200" dirty="0" err="1">
                <a:solidFill>
                  <a:schemeClr val="tx1"/>
                </a:solidFill>
                <a:effectLst/>
                <a:latin typeface="+mn-lt"/>
                <a:ea typeface="+mn-ea"/>
                <a:cs typeface="+mn-cs"/>
              </a:rPr>
              <a:t>kinine</a:t>
            </a:r>
            <a:r>
              <a:rPr lang="fr-FR" sz="1200" kern="1200" dirty="0">
                <a:solidFill>
                  <a:schemeClr val="tx1"/>
                </a:solidFill>
                <a:effectLst/>
                <a:latin typeface="+mn-lt"/>
                <a:ea typeface="+mn-ea"/>
                <a:cs typeface="+mn-cs"/>
              </a:rPr>
              <a:t> (CCAK) de l’établissement.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Une fiche pratique d’aide à la dispensation a aussi été créée par ce pharmacien, l’unité de rétrocession et le REIPO.</a:t>
            </a:r>
            <a:endParaRPr lang="fr-FR" dirty="0"/>
          </a:p>
        </p:txBody>
      </p:sp>
      <p:sp>
        <p:nvSpPr>
          <p:cNvPr id="4" name="Espace réservé du numéro de diapositive 3"/>
          <p:cNvSpPr>
            <a:spLocks noGrp="1"/>
          </p:cNvSpPr>
          <p:nvPr>
            <p:ph type="sldNum" sz="quarter" idx="10"/>
          </p:nvPr>
        </p:nvSpPr>
        <p:spPr/>
        <p:txBody>
          <a:bodyPr/>
          <a:lstStyle/>
          <a:p>
            <a:fld id="{15BA29E7-77BE-4871-B78A-103CAE4D0699}" type="slidenum">
              <a:rPr lang="fr-FR" smtClean="0"/>
              <a:t>4</a:t>
            </a:fld>
            <a:endParaRPr lang="fr-FR"/>
          </a:p>
        </p:txBody>
      </p:sp>
    </p:spTree>
    <p:extLst>
      <p:ext uri="{BB962C8B-B14F-4D97-AF65-F5344CB8AC3E}">
        <p14:creationId xmlns:p14="http://schemas.microsoft.com/office/powerpoint/2010/main" val="1369263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La formation à été réalisé à distance sous forme de webinaire. Il a duré 90 minutes et impliquait un pharmacien et un médecin du CCAK, un pharmacien de la rétrocession et le REIPO.</a:t>
            </a:r>
          </a:p>
          <a:p>
            <a:r>
              <a:rPr lang="fr-FR" sz="1200" kern="1200" dirty="0">
                <a:solidFill>
                  <a:schemeClr val="tx1"/>
                </a:solidFill>
                <a:effectLst/>
                <a:latin typeface="+mn-lt"/>
                <a:ea typeface="+mn-ea"/>
                <a:cs typeface="+mn-cs"/>
              </a:rPr>
              <a:t>Au total les 3 pharmacies d’officines contactées se sont</a:t>
            </a:r>
            <a:r>
              <a:rPr lang="fr-FR" sz="1200" kern="1200" baseline="0" dirty="0">
                <a:solidFill>
                  <a:schemeClr val="tx1"/>
                </a:solidFill>
                <a:effectLst/>
                <a:latin typeface="+mn-lt"/>
                <a:ea typeface="+mn-ea"/>
                <a:cs typeface="+mn-cs"/>
              </a:rPr>
              <a:t> connectées ce qui représente </a:t>
            </a:r>
            <a:r>
              <a:rPr lang="fr-FR" sz="1200" kern="1200" dirty="0">
                <a:solidFill>
                  <a:schemeClr val="tx1"/>
                </a:solidFill>
                <a:effectLst/>
                <a:latin typeface="+mn-lt"/>
                <a:ea typeface="+mn-ea"/>
                <a:cs typeface="+mn-cs"/>
              </a:rPr>
              <a:t>100 % des patients suivis au centre de compétence.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 formation a permis de présenter</a:t>
            </a:r>
          </a:p>
          <a:p>
            <a:r>
              <a:rPr lang="fr-FR" sz="1200" kern="1200" dirty="0">
                <a:solidFill>
                  <a:schemeClr val="tx1"/>
                </a:solidFill>
                <a:effectLst/>
                <a:latin typeface="+mn-lt"/>
                <a:ea typeface="+mn-ea"/>
                <a:cs typeface="+mn-cs"/>
              </a:rPr>
              <a:t>- la pathologie et le rôle du </a:t>
            </a:r>
            <a:r>
              <a:rPr lang="fr-FR" dirty="0">
                <a:latin typeface="Calibri" panose="020F0502020204030204" pitchFamily="34" charset="0"/>
                <a:ea typeface="Calibri" panose="020F0502020204030204" pitchFamily="34" charset="0"/>
                <a:cs typeface="Times New Roman" panose="02020603050405020304" pitchFamily="18" charset="0"/>
              </a:rPr>
              <a:t>Centre de compétences des </a:t>
            </a:r>
            <a:r>
              <a:rPr lang="fr-FR" dirty="0" err="1">
                <a:latin typeface="Calibri" panose="020F0502020204030204" pitchFamily="34" charset="0"/>
                <a:ea typeface="Calibri" panose="020F0502020204030204" pitchFamily="34" charset="0"/>
                <a:cs typeface="Times New Roman" panose="02020603050405020304" pitchFamily="18" charset="0"/>
              </a:rPr>
              <a:t>angio-oedèmes</a:t>
            </a:r>
            <a:r>
              <a:rPr lang="fr-FR" dirty="0">
                <a:latin typeface="Calibri" panose="020F0502020204030204" pitchFamily="34" charset="0"/>
                <a:ea typeface="Calibri" panose="020F0502020204030204" pitchFamily="34" charset="0"/>
                <a:cs typeface="Times New Roman" panose="02020603050405020304" pitchFamily="18" charset="0"/>
              </a:rPr>
              <a:t> à </a:t>
            </a:r>
            <a:r>
              <a:rPr lang="fr-FR" dirty="0" err="1">
                <a:latin typeface="Calibri" panose="020F0502020204030204" pitchFamily="34" charset="0"/>
                <a:ea typeface="Calibri" panose="020F0502020204030204" pitchFamily="34" charset="0"/>
                <a:cs typeface="Times New Roman" panose="02020603050405020304" pitchFamily="18" charset="0"/>
              </a:rPr>
              <a:t>kinine</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sz="1200" kern="1200" dirty="0">
                <a:solidFill>
                  <a:schemeClr val="tx1"/>
                </a:solidFill>
                <a:effectLst/>
                <a:latin typeface="+mn-lt"/>
                <a:ea typeface="+mn-ea"/>
                <a:cs typeface="+mn-cs"/>
              </a:rPr>
              <a:t>CCAK) dans le suivi des patients ; </a:t>
            </a:r>
          </a:p>
          <a:p>
            <a:r>
              <a:rPr lang="fr-FR" sz="1200" kern="1200" dirty="0">
                <a:solidFill>
                  <a:schemeClr val="tx1"/>
                </a:solidFill>
                <a:effectLst/>
                <a:latin typeface="+mn-lt"/>
                <a:ea typeface="+mn-ea"/>
                <a:cs typeface="+mn-cs"/>
              </a:rPr>
              <a:t>- le médicament en</a:t>
            </a:r>
            <a:r>
              <a:rPr lang="fr-FR" sz="1200" kern="1200" baseline="0" dirty="0">
                <a:solidFill>
                  <a:schemeClr val="tx1"/>
                </a:solidFill>
                <a:effectLst/>
                <a:latin typeface="+mn-lt"/>
                <a:ea typeface="+mn-ea"/>
                <a:cs typeface="+mn-cs"/>
              </a:rPr>
              <a:t> faisant un rappel sur l’</a:t>
            </a:r>
            <a:r>
              <a:rPr lang="fr-FR" sz="1200" kern="1200" dirty="0">
                <a:solidFill>
                  <a:schemeClr val="tx1"/>
                </a:solidFill>
                <a:effectLst/>
                <a:latin typeface="+mn-lt"/>
                <a:ea typeface="+mn-ea"/>
                <a:cs typeface="+mn-cs"/>
              </a:rPr>
              <a:t>indication, le positionnement dans la stratégie thérapeutique, la posologie, les modalités d’administration, les effets indésirables</a:t>
            </a:r>
            <a:r>
              <a:rPr lang="fr-FR" sz="1200" kern="1200" baseline="0" dirty="0">
                <a:solidFill>
                  <a:schemeClr val="tx1"/>
                </a:solidFill>
                <a:effectLst/>
                <a:latin typeface="+mn-lt"/>
                <a:ea typeface="+mn-ea"/>
                <a:cs typeface="+mn-cs"/>
              </a:rPr>
              <a:t> et les</a:t>
            </a:r>
            <a:r>
              <a:rPr lang="fr-FR" sz="1200" kern="1200" dirty="0">
                <a:solidFill>
                  <a:schemeClr val="tx1"/>
                </a:solidFill>
                <a:effectLst/>
                <a:latin typeface="+mn-lt"/>
                <a:ea typeface="+mn-ea"/>
                <a:cs typeface="+mn-cs"/>
              </a:rPr>
              <a:t> modalités de conservation ; </a:t>
            </a:r>
          </a:p>
          <a:p>
            <a:pPr marL="171450" indent="-171450">
              <a:buFontTx/>
              <a:buChar char="-"/>
            </a:pPr>
            <a:r>
              <a:rPr lang="fr-FR" sz="1200" kern="1200" dirty="0">
                <a:solidFill>
                  <a:schemeClr val="tx1"/>
                </a:solidFill>
                <a:effectLst/>
                <a:latin typeface="+mn-lt"/>
                <a:ea typeface="+mn-ea"/>
                <a:cs typeface="+mn-cs"/>
              </a:rPr>
              <a:t>les conseils de bon usage à dire au patient</a:t>
            </a:r>
            <a:r>
              <a:rPr lang="fr-FR" sz="1200" kern="1200" baseline="0" dirty="0">
                <a:solidFill>
                  <a:schemeClr val="tx1"/>
                </a:solidFill>
                <a:effectLst/>
                <a:latin typeface="+mn-lt"/>
                <a:ea typeface="+mn-ea"/>
                <a:cs typeface="+mn-cs"/>
              </a:rPr>
              <a:t> lors de la délivrance en cas d’</a:t>
            </a:r>
            <a:r>
              <a:rPr lang="fr-FR" sz="1200" kern="1200" dirty="0">
                <a:solidFill>
                  <a:schemeClr val="tx1"/>
                </a:solidFill>
                <a:effectLst/>
                <a:latin typeface="+mn-lt"/>
                <a:ea typeface="+mn-ea"/>
                <a:cs typeface="+mn-cs"/>
              </a:rPr>
              <a:t>oubli de prise, rappeler l’importance de </a:t>
            </a:r>
            <a:r>
              <a:rPr lang="fr-FR" sz="1200" kern="1200" baseline="0" dirty="0">
                <a:solidFill>
                  <a:schemeClr val="tx1"/>
                </a:solidFill>
                <a:effectLst/>
                <a:latin typeface="+mn-lt"/>
                <a:ea typeface="+mn-ea"/>
                <a:cs typeface="+mn-cs"/>
              </a:rPr>
              <a:t>l’</a:t>
            </a:r>
            <a:r>
              <a:rPr lang="fr-FR" sz="1200" kern="1200" dirty="0">
                <a:solidFill>
                  <a:schemeClr val="tx1"/>
                </a:solidFill>
                <a:effectLst/>
                <a:latin typeface="+mn-lt"/>
                <a:ea typeface="+mn-ea"/>
                <a:cs typeface="+mn-cs"/>
              </a:rPr>
              <a:t>observance, etc. </a:t>
            </a:r>
          </a:p>
          <a:p>
            <a:pPr marL="0" indent="0">
              <a:buFontTx/>
              <a:buNone/>
            </a:pPr>
            <a:endParaRPr lang="fr-FR" sz="1200" kern="1200" dirty="0">
              <a:solidFill>
                <a:schemeClr val="tx1"/>
              </a:solidFill>
              <a:effectLst/>
              <a:latin typeface="+mn-lt"/>
              <a:ea typeface="+mn-ea"/>
              <a:cs typeface="+mn-cs"/>
            </a:endParaRPr>
          </a:p>
          <a:p>
            <a:pPr marL="0" indent="0">
              <a:buFontTx/>
              <a:buNone/>
            </a:pPr>
            <a:r>
              <a:rPr lang="fr-FR" sz="1200" kern="1200" dirty="0">
                <a:solidFill>
                  <a:schemeClr val="tx1"/>
                </a:solidFill>
                <a:effectLst/>
                <a:latin typeface="+mn-lt"/>
                <a:ea typeface="+mn-ea"/>
                <a:cs typeface="+mn-cs"/>
              </a:rPr>
              <a:t>A</a:t>
            </a:r>
            <a:r>
              <a:rPr lang="fr-FR" sz="1200" kern="1200" baseline="0" dirty="0">
                <a:solidFill>
                  <a:schemeClr val="tx1"/>
                </a:solidFill>
                <a:effectLst/>
                <a:latin typeface="+mn-lt"/>
                <a:ea typeface="+mn-ea"/>
                <a:cs typeface="+mn-cs"/>
              </a:rPr>
              <a:t> la fin de la formation, il y a eu un temps d’échange permettant de répondre aux questions des pharmaciens d’officine.</a:t>
            </a: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15BA29E7-77BE-4871-B78A-103CAE4D0699}" type="slidenum">
              <a:rPr lang="fr-FR" smtClean="0"/>
              <a:t>5</a:t>
            </a:fld>
            <a:endParaRPr lang="fr-FR"/>
          </a:p>
        </p:txBody>
      </p:sp>
    </p:spTree>
    <p:extLst>
      <p:ext uri="{BB962C8B-B14F-4D97-AF65-F5344CB8AC3E}">
        <p14:creationId xmlns:p14="http://schemas.microsoft.com/office/powerpoint/2010/main" val="408337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Pendant</a:t>
            </a:r>
            <a:r>
              <a:rPr lang="fr-FR" baseline="0" dirty="0"/>
              <a:t> la formation, nous leur avons également présenter les outils qui seraient mis à leur disposition à savoir</a:t>
            </a:r>
          </a:p>
          <a:p>
            <a:pPr marL="171450" indent="-171450">
              <a:buFontTx/>
              <a:buChar char="-"/>
            </a:pPr>
            <a:r>
              <a:rPr lang="fr-FR" sz="1200" kern="1200" dirty="0">
                <a:solidFill>
                  <a:schemeClr val="tx1"/>
                </a:solidFill>
                <a:effectLst/>
                <a:latin typeface="+mn-lt"/>
                <a:ea typeface="+mn-ea"/>
                <a:cs typeface="+mn-cs"/>
              </a:rPr>
              <a:t>Une fiche pratique d’aide à la dispensation créée par l’ensemble des acteurs</a:t>
            </a:r>
            <a:r>
              <a:rPr lang="fr-FR" sz="1200" kern="1200" baseline="0" dirty="0">
                <a:solidFill>
                  <a:schemeClr val="tx1"/>
                </a:solidFill>
                <a:effectLst/>
                <a:latin typeface="+mn-lt"/>
                <a:ea typeface="+mn-ea"/>
                <a:cs typeface="+mn-cs"/>
              </a:rPr>
              <a:t> </a:t>
            </a:r>
          </a:p>
          <a:p>
            <a:pPr marL="171450" indent="-171450">
              <a:buFontTx/>
              <a:buChar char="-"/>
            </a:pPr>
            <a:r>
              <a:rPr lang="fr-FR" sz="1200" kern="1200" baseline="0" dirty="0">
                <a:solidFill>
                  <a:schemeClr val="tx1"/>
                </a:solidFill>
                <a:effectLst/>
                <a:latin typeface="+mn-lt"/>
                <a:ea typeface="+mn-ea"/>
                <a:cs typeface="+mn-cs"/>
              </a:rPr>
              <a:t>Le diaporama de la formation </a:t>
            </a:r>
          </a:p>
          <a:p>
            <a:pPr marL="171450" indent="-171450">
              <a:buFontTx/>
              <a:buChar char="-"/>
            </a:pPr>
            <a:r>
              <a:rPr lang="fr-FR" sz="1200" kern="1200" baseline="0" dirty="0">
                <a:solidFill>
                  <a:schemeClr val="tx1"/>
                </a:solidFill>
                <a:effectLst/>
                <a:latin typeface="+mn-lt"/>
                <a:ea typeface="+mn-ea"/>
                <a:cs typeface="+mn-cs"/>
              </a:rPr>
              <a:t>Les contacts des référents du centre de compétence</a:t>
            </a:r>
          </a:p>
          <a:p>
            <a:pPr marL="0" indent="0">
              <a:buFontTx/>
              <a:buNone/>
            </a:pPr>
            <a:r>
              <a:rPr lang="fr-FR" sz="1200" kern="1200" baseline="0" dirty="0">
                <a:solidFill>
                  <a:schemeClr val="tx1"/>
                </a:solidFill>
                <a:effectLst/>
                <a:latin typeface="+mn-lt"/>
                <a:ea typeface="+mn-ea"/>
                <a:cs typeface="+mn-cs"/>
              </a:rPr>
              <a:t>Puis à distance de la formation nous leur avons envoyé la dernière date de venue du patient à la rétrocession afin qu’ils connaissent la date approximative de la venue du patient dans leur officine.</a:t>
            </a:r>
          </a:p>
          <a:p>
            <a:pPr marL="0" indent="0">
              <a:buFontTx/>
              <a:buNone/>
            </a:pPr>
            <a:endParaRPr lang="fr-FR" sz="1200" kern="1200" baseline="0" dirty="0">
              <a:solidFill>
                <a:schemeClr val="tx1"/>
              </a:solidFill>
              <a:effectLst/>
              <a:latin typeface="+mn-lt"/>
              <a:ea typeface="+mn-ea"/>
              <a:cs typeface="+mn-cs"/>
            </a:endParaRPr>
          </a:p>
          <a:p>
            <a:pPr marL="0" indent="0">
              <a:buFontTx/>
              <a:buNone/>
            </a:pPr>
            <a:r>
              <a:rPr lang="fr-FR" sz="1200" kern="1200" baseline="0" dirty="0">
                <a:solidFill>
                  <a:schemeClr val="tx1"/>
                </a:solidFill>
                <a:effectLst/>
                <a:latin typeface="+mn-lt"/>
                <a:ea typeface="+mn-ea"/>
                <a:cs typeface="+mn-cs"/>
              </a:rPr>
              <a:t>Un des rôles majeur du pharmacien d’officine en plus d’assurer la dispensation et le suivi des patients est de signaler toutes difficultés rencontrées par les patients aux référents du CCAK ; par exemple un décalage de délivrance ou une récurrence d’évènements cliniques ou indésirables.</a:t>
            </a:r>
          </a:p>
          <a:p>
            <a:pPr marL="0" indent="0">
              <a:buFontTx/>
              <a:buNone/>
            </a:pPr>
            <a:endParaRPr lang="fr-FR" sz="1200" kern="1200" baseline="0" dirty="0">
              <a:solidFill>
                <a:schemeClr val="tx1"/>
              </a:solidFill>
              <a:effectLst/>
              <a:latin typeface="+mn-lt"/>
              <a:ea typeface="+mn-ea"/>
              <a:cs typeface="+mn-cs"/>
            </a:endParaRPr>
          </a:p>
          <a:p>
            <a:pPr marL="0" indent="0">
              <a:buFontTx/>
              <a:buNone/>
            </a:pPr>
            <a:r>
              <a:rPr lang="fr-FR" sz="1200" kern="1200" baseline="0" dirty="0" smtClean="0">
                <a:solidFill>
                  <a:schemeClr val="tx1"/>
                </a:solidFill>
                <a:effectLst/>
                <a:latin typeface="+mn-lt"/>
                <a:ea typeface="+mn-ea"/>
                <a:cs typeface="+mn-cs"/>
              </a:rPr>
              <a:t>Ce </a:t>
            </a:r>
            <a:r>
              <a:rPr lang="fr-FR" sz="1200" kern="1200" baseline="0" dirty="0">
                <a:solidFill>
                  <a:schemeClr val="tx1"/>
                </a:solidFill>
                <a:effectLst/>
                <a:latin typeface="+mn-lt"/>
                <a:ea typeface="+mn-ea"/>
                <a:cs typeface="+mn-cs"/>
              </a:rPr>
              <a:t>type de réunion permet donc de renforcer le lien ville-</a:t>
            </a:r>
            <a:r>
              <a:rPr lang="fr-FR" sz="1200" kern="1200" baseline="0" dirty="0" err="1">
                <a:solidFill>
                  <a:schemeClr val="tx1"/>
                </a:solidFill>
                <a:effectLst/>
                <a:latin typeface="+mn-lt"/>
                <a:ea typeface="+mn-ea"/>
                <a:cs typeface="+mn-cs"/>
              </a:rPr>
              <a:t>hopital</a:t>
            </a:r>
            <a:r>
              <a:rPr lang="fr-FR" sz="1200" kern="1200" baseline="0" dirty="0">
                <a:solidFill>
                  <a:schemeClr val="tx1"/>
                </a:solidFill>
                <a:effectLst/>
                <a:latin typeface="+mn-lt"/>
                <a:ea typeface="+mn-ea"/>
                <a:cs typeface="+mn-cs"/>
              </a:rPr>
              <a:t> qui existe déjà mais qui n’est pas aussi fluide. Habituellement le pharmacien d’officine est en relation avec le </a:t>
            </a:r>
            <a:r>
              <a:rPr lang="fr-FR" sz="1200" kern="1200" baseline="0" dirty="0" err="1">
                <a:solidFill>
                  <a:schemeClr val="tx1"/>
                </a:solidFill>
                <a:effectLst/>
                <a:latin typeface="+mn-lt"/>
                <a:ea typeface="+mn-ea"/>
                <a:cs typeface="+mn-cs"/>
              </a:rPr>
              <a:t>medecin</a:t>
            </a:r>
            <a:r>
              <a:rPr lang="fr-FR" sz="1200" kern="1200" baseline="0" dirty="0">
                <a:solidFill>
                  <a:schemeClr val="tx1"/>
                </a:solidFill>
                <a:effectLst/>
                <a:latin typeface="+mn-lt"/>
                <a:ea typeface="+mn-ea"/>
                <a:cs typeface="+mn-cs"/>
              </a:rPr>
              <a:t> traitant mais moins avec les spécialistes à l’</a:t>
            </a:r>
            <a:r>
              <a:rPr lang="fr-FR" sz="1200" kern="1200" baseline="0" dirty="0" err="1">
                <a:solidFill>
                  <a:schemeClr val="tx1"/>
                </a:solidFill>
                <a:effectLst/>
                <a:latin typeface="+mn-lt"/>
                <a:ea typeface="+mn-ea"/>
                <a:cs typeface="+mn-cs"/>
              </a:rPr>
              <a:t>hopital</a:t>
            </a:r>
            <a:r>
              <a:rPr lang="fr-FR" sz="1200" kern="1200" baseline="0" dirty="0" smtClean="0">
                <a:solidFill>
                  <a:schemeClr val="tx1"/>
                </a:solidFill>
                <a:effectLst/>
                <a:latin typeface="+mn-lt"/>
                <a:ea typeface="+mn-ea"/>
                <a:cs typeface="+mn-cs"/>
              </a:rPr>
              <a:t>. Créer une nouvelle relation et mettre les contacts en relation direct notamment les officinaux envers l’</a:t>
            </a:r>
            <a:r>
              <a:rPr lang="fr-FR" sz="1200" kern="1200" baseline="0" dirty="0" err="1" smtClean="0">
                <a:solidFill>
                  <a:schemeClr val="tx1"/>
                </a:solidFill>
                <a:effectLst/>
                <a:latin typeface="+mn-lt"/>
                <a:ea typeface="+mn-ea"/>
                <a:cs typeface="+mn-cs"/>
              </a:rPr>
              <a:t>hopital</a:t>
            </a:r>
            <a:endParaRPr lang="fr-FR" sz="1200"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15BA29E7-77BE-4871-B78A-103CAE4D0699}" type="slidenum">
              <a:rPr lang="fr-FR" smtClean="0"/>
              <a:t>6</a:t>
            </a:fld>
            <a:endParaRPr lang="fr-FR"/>
          </a:p>
        </p:txBody>
      </p:sp>
    </p:spTree>
    <p:extLst>
      <p:ext uri="{BB962C8B-B14F-4D97-AF65-F5344CB8AC3E}">
        <p14:creationId xmlns:p14="http://schemas.microsoft.com/office/powerpoint/2010/main" val="3825963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Au final, on a</a:t>
            </a:r>
            <a:r>
              <a:rPr lang="fr-FR" baseline="0" dirty="0"/>
              <a:t> pu constater </a:t>
            </a:r>
            <a:r>
              <a:rPr lang="fr-FR" sz="1200" kern="1200" baseline="0" dirty="0">
                <a:solidFill>
                  <a:schemeClr val="tx1"/>
                </a:solidFill>
                <a:effectLst/>
                <a:latin typeface="+mn-lt"/>
                <a:ea typeface="+mn-ea"/>
                <a:cs typeface="+mn-cs"/>
              </a:rPr>
              <a:t>que c</a:t>
            </a:r>
            <a:r>
              <a:rPr lang="fr-FR" sz="1200" kern="1200" dirty="0">
                <a:solidFill>
                  <a:schemeClr val="tx1"/>
                </a:solidFill>
                <a:effectLst/>
                <a:latin typeface="+mn-lt"/>
                <a:ea typeface="+mn-ea"/>
                <a:cs typeface="+mn-cs"/>
              </a:rPr>
              <a:t>e lien ville-hôpital a été très apprécié autant par les</a:t>
            </a:r>
            <a:r>
              <a:rPr lang="fr-FR" sz="1200" kern="1200" baseline="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acteurs hospitaliers que les officinaux. </a:t>
            </a:r>
          </a:p>
          <a:p>
            <a:r>
              <a:rPr lang="fr-FR" sz="1200" kern="1200" dirty="0" smtClean="0">
                <a:solidFill>
                  <a:schemeClr val="tx1"/>
                </a:solidFill>
                <a:effectLst/>
                <a:latin typeface="+mn-lt"/>
                <a:ea typeface="+mn-ea"/>
                <a:cs typeface="+mn-cs"/>
              </a:rPr>
              <a:t>Les pharmaciens d’officine nous ont fait la suggestion d’organiser une 2eme formation pour le</a:t>
            </a:r>
            <a:r>
              <a:rPr lang="fr-FR" sz="1200" kern="1200" baseline="0" dirty="0" smtClean="0">
                <a:solidFill>
                  <a:schemeClr val="tx1"/>
                </a:solidFill>
                <a:effectLst/>
                <a:latin typeface="+mn-lt"/>
                <a:ea typeface="+mn-ea"/>
                <a:cs typeface="+mn-cs"/>
              </a:rPr>
              <a:t> reste de leur équipe, en suggérant qu’elle soit plus courte et en dehors des horaires d’ouverture de la pharmacie</a:t>
            </a:r>
            <a:endParaRPr lang="fr-FR" sz="1200" kern="1200" dirty="0" smtClean="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Depuis </a:t>
            </a:r>
            <a:r>
              <a:rPr lang="fr-FR" sz="1200" kern="1200" dirty="0">
                <a:solidFill>
                  <a:schemeClr val="tx1"/>
                </a:solidFill>
                <a:effectLst/>
                <a:latin typeface="+mn-lt"/>
                <a:ea typeface="+mn-ea"/>
                <a:cs typeface="+mn-cs"/>
              </a:rPr>
              <a:t>cette</a:t>
            </a:r>
            <a:r>
              <a:rPr lang="fr-FR" sz="1200" kern="1200" baseline="0" dirty="0">
                <a:solidFill>
                  <a:schemeClr val="tx1"/>
                </a:solidFill>
                <a:effectLst/>
                <a:latin typeface="+mn-lt"/>
                <a:ea typeface="+mn-ea"/>
                <a:cs typeface="+mn-cs"/>
              </a:rPr>
              <a:t> réunion, </a:t>
            </a:r>
            <a:r>
              <a:rPr lang="fr-FR" sz="1200" kern="1200" baseline="0" dirty="0" smtClean="0">
                <a:solidFill>
                  <a:schemeClr val="tx1"/>
                </a:solidFill>
                <a:effectLst/>
                <a:latin typeface="+mn-lt"/>
                <a:ea typeface="+mn-ea"/>
                <a:cs typeface="+mn-cs"/>
              </a:rPr>
              <a:t>chaque pharmacie d’officine a vu les patients et délivré le traitement chaque mois. Il n’y a pas eu de </a:t>
            </a:r>
            <a:r>
              <a:rPr lang="fr-FR" sz="1200" kern="1200" baseline="0" dirty="0" err="1" smtClean="0">
                <a:solidFill>
                  <a:schemeClr val="tx1"/>
                </a:solidFill>
                <a:effectLst/>
                <a:latin typeface="+mn-lt"/>
                <a:ea typeface="+mn-ea"/>
                <a:cs typeface="+mn-cs"/>
              </a:rPr>
              <a:t>difficultées</a:t>
            </a:r>
            <a:r>
              <a:rPr lang="fr-FR" sz="1200" kern="1200" baseline="0" dirty="0" smtClean="0">
                <a:solidFill>
                  <a:schemeClr val="tx1"/>
                </a:solidFill>
                <a:effectLst/>
                <a:latin typeface="+mn-lt"/>
                <a:ea typeface="+mn-ea"/>
                <a:cs typeface="+mn-cs"/>
              </a:rPr>
              <a:t> remontées par les patients ni d’hospitalisation. </a:t>
            </a:r>
          </a:p>
          <a:p>
            <a:r>
              <a:rPr lang="fr-FR" b="1" baseline="0" dirty="0" smtClean="0">
                <a:solidFill>
                  <a:srgbClr val="FF0000"/>
                </a:solidFill>
              </a:rPr>
              <a:t>Le temps nous diras si les médecins du CCAK ont eu le feed-back des pharmaciens d’officine/sont satisfaits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 format «  webinaire » a facilité l’organisation et la diffusion de la formation.</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Du </a:t>
            </a:r>
            <a:r>
              <a:rPr lang="fr-FR" sz="1200" kern="1200" dirty="0" smtClean="0">
                <a:solidFill>
                  <a:schemeClr val="tx1"/>
                </a:solidFill>
                <a:effectLst/>
                <a:latin typeface="+mn-lt"/>
                <a:ea typeface="+mn-ea"/>
                <a:cs typeface="+mn-cs"/>
              </a:rPr>
              <a:t>coup,</a:t>
            </a:r>
            <a:r>
              <a:rPr lang="fr-FR" sz="1200" kern="1200" baseline="0" dirty="0" smtClean="0">
                <a:solidFill>
                  <a:schemeClr val="tx1"/>
                </a:solidFill>
                <a:effectLst/>
                <a:latin typeface="+mn-lt"/>
                <a:ea typeface="+mn-ea"/>
                <a:cs typeface="+mn-cs"/>
              </a:rPr>
              <a:t> ce </a:t>
            </a:r>
            <a:r>
              <a:rPr lang="fr-FR" sz="1200" kern="1200" baseline="0" dirty="0">
                <a:solidFill>
                  <a:schemeClr val="tx1"/>
                </a:solidFill>
                <a:effectLst/>
                <a:latin typeface="+mn-lt"/>
                <a:ea typeface="+mn-ea"/>
                <a:cs typeface="+mn-cs"/>
              </a:rPr>
              <a:t>format </a:t>
            </a:r>
            <a:r>
              <a:rPr lang="fr-FR" sz="1200" kern="1200" dirty="0">
                <a:solidFill>
                  <a:schemeClr val="tx1"/>
                </a:solidFill>
                <a:effectLst/>
                <a:latin typeface="+mn-lt"/>
                <a:ea typeface="+mn-ea"/>
                <a:cs typeface="+mn-cs"/>
              </a:rPr>
              <a:t>sera repris pour accompagner le passage en ville d’autres spécialités </a:t>
            </a:r>
            <a:r>
              <a:rPr lang="fr-FR" sz="1200" kern="1200" dirty="0" err="1">
                <a:solidFill>
                  <a:schemeClr val="tx1"/>
                </a:solidFill>
                <a:effectLst/>
                <a:latin typeface="+mn-lt"/>
                <a:ea typeface="+mn-ea"/>
                <a:cs typeface="+mn-cs"/>
              </a:rPr>
              <a:t>rétrocédables</a:t>
            </a:r>
            <a:r>
              <a:rPr lang="fr-FR" sz="1200" kern="1200" baseline="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ou pour mettre en place un accompagnement</a:t>
            </a:r>
            <a:r>
              <a:rPr lang="fr-FR" sz="1200" kern="1200" baseline="0" dirty="0">
                <a:solidFill>
                  <a:schemeClr val="tx1"/>
                </a:solidFill>
                <a:effectLst/>
                <a:latin typeface="+mn-lt"/>
                <a:ea typeface="+mn-ea"/>
                <a:cs typeface="+mn-cs"/>
              </a:rPr>
              <a:t> similaire pour des maladies rares peu rencontrées dans les pharmacie d’officine</a:t>
            </a:r>
            <a:r>
              <a:rPr lang="fr-FR" sz="1200" kern="1200" dirty="0">
                <a:solidFill>
                  <a:schemeClr val="tx1"/>
                </a:solidFill>
                <a:effectLst/>
                <a:latin typeface="+mn-lt"/>
                <a:ea typeface="+mn-ea"/>
                <a:cs typeface="+mn-cs"/>
              </a:rPr>
              <a:t>. </a:t>
            </a:r>
          </a:p>
          <a:p>
            <a:endParaRPr lang="fr-FR" sz="1200" kern="1200" dirty="0">
              <a:solidFill>
                <a:schemeClr val="tx1"/>
              </a:solidFill>
              <a:effectLst/>
              <a:latin typeface="+mn-lt"/>
              <a:ea typeface="+mn-ea"/>
              <a:cs typeface="+mn-cs"/>
            </a:endParaRPr>
          </a:p>
          <a:p>
            <a:r>
              <a:rPr lang="fr-FR" sz="1200" b="1" u="sng" kern="1200" dirty="0">
                <a:solidFill>
                  <a:schemeClr val="tx1"/>
                </a:solidFill>
                <a:effectLst/>
                <a:latin typeface="+mn-lt"/>
                <a:ea typeface="+mn-ea"/>
                <a:cs typeface="+mn-cs"/>
              </a:rPr>
              <a:t>A VALIDER </a:t>
            </a:r>
            <a:r>
              <a:rPr lang="fr-FR" sz="1200" kern="1200" dirty="0">
                <a:solidFill>
                  <a:schemeClr val="tx1"/>
                </a:solidFill>
                <a:effectLst/>
                <a:latin typeface="+mn-lt"/>
                <a:ea typeface="+mn-ea"/>
                <a:cs typeface="+mn-cs"/>
              </a:rPr>
              <a:t>: Actuellement, par exemple, </a:t>
            </a:r>
            <a:r>
              <a:rPr lang="fr-FR" sz="1200" kern="1200" baseline="0" dirty="0">
                <a:solidFill>
                  <a:schemeClr val="tx1"/>
                </a:solidFill>
                <a:effectLst/>
                <a:latin typeface="+mn-lt"/>
                <a:ea typeface="+mn-ea"/>
                <a:cs typeface="+mn-cs"/>
              </a:rPr>
              <a:t>un groupe de travail est en cours pour discuter du s</a:t>
            </a:r>
            <a:r>
              <a:rPr lang="fr-FR" sz="1200" kern="1200" dirty="0">
                <a:solidFill>
                  <a:schemeClr val="tx1"/>
                </a:solidFill>
                <a:effectLst/>
                <a:latin typeface="+mn-lt"/>
                <a:ea typeface="+mn-ea"/>
                <a:cs typeface="+mn-cs"/>
              </a:rPr>
              <a:t>uivi des patients en ville atteints de la maladie de Wilson.</a:t>
            </a:r>
          </a:p>
          <a:p>
            <a:r>
              <a:rPr lang="fr-FR" sz="1200" b="1" kern="1200" dirty="0">
                <a:solidFill>
                  <a:schemeClr val="tx1"/>
                </a:solidFill>
                <a:effectLst/>
                <a:latin typeface="+mn-lt"/>
                <a:ea typeface="+mn-ea"/>
                <a:cs typeface="+mn-cs"/>
              </a:rPr>
              <a:t>FE : OK. Vous pouvez aussi dire qu’une organisation similaire avait été envisagée pour le cannabis médical, mais finalement pas retenue puisque l’ANSM a décidé de centraliser les transitions hôpital-ville (en lien avec une autre com orale qui sera présentée sur le cannabis médical, par Claire </a:t>
            </a:r>
            <a:r>
              <a:rPr lang="fr-FR" sz="1200" b="1" kern="1200" dirty="0" err="1">
                <a:solidFill>
                  <a:schemeClr val="tx1"/>
                </a:solidFill>
                <a:effectLst/>
                <a:latin typeface="+mn-lt"/>
                <a:ea typeface="+mn-ea"/>
                <a:cs typeface="+mn-cs"/>
              </a:rPr>
              <a:t>Monpagens</a:t>
            </a:r>
            <a:r>
              <a:rPr lang="fr-FR" sz="1200" b="1" kern="1200" dirty="0" smtClean="0">
                <a:solidFill>
                  <a:schemeClr val="tx1"/>
                </a:solidFill>
                <a:effectLst/>
                <a:latin typeface="+mn-lt"/>
                <a:ea typeface="+mn-ea"/>
                <a:cs typeface="+mn-cs"/>
              </a:rPr>
              <a:t>).</a:t>
            </a:r>
          </a:p>
          <a:p>
            <a:endParaRPr lang="fr-FR" sz="1200" b="1"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HELIMBRA dans l’</a:t>
            </a:r>
            <a:r>
              <a:rPr lang="fr-FR" sz="1200" b="1" kern="1200" dirty="0" err="1" smtClean="0">
                <a:solidFill>
                  <a:schemeClr val="tx1"/>
                </a:solidFill>
                <a:effectLst/>
                <a:latin typeface="+mn-lt"/>
                <a:ea typeface="+mn-ea"/>
                <a:cs typeface="+mn-cs"/>
              </a:rPr>
              <a:t>hemophilie</a:t>
            </a:r>
            <a:r>
              <a:rPr lang="fr-FR" sz="1200" b="1" kern="1200" dirty="0" smtClean="0">
                <a:solidFill>
                  <a:schemeClr val="tx1"/>
                </a:solidFill>
                <a:effectLst/>
                <a:latin typeface="+mn-lt"/>
                <a:ea typeface="+mn-ea"/>
                <a:cs typeface="+mn-cs"/>
              </a:rPr>
              <a:t> ou l’</a:t>
            </a:r>
            <a:r>
              <a:rPr lang="fr-FR" sz="1200" b="1" kern="1200" dirty="0" err="1" smtClean="0">
                <a:solidFill>
                  <a:schemeClr val="tx1"/>
                </a:solidFill>
                <a:effectLst/>
                <a:latin typeface="+mn-lt"/>
                <a:ea typeface="+mn-ea"/>
                <a:cs typeface="+mn-cs"/>
              </a:rPr>
              <a:t>organsiation</a:t>
            </a:r>
            <a:r>
              <a:rPr lang="fr-FR" sz="1200" b="1" kern="1200" dirty="0" smtClean="0">
                <a:solidFill>
                  <a:schemeClr val="tx1"/>
                </a:solidFill>
                <a:effectLst/>
                <a:latin typeface="+mn-lt"/>
                <a:ea typeface="+mn-ea"/>
                <a:cs typeface="+mn-cs"/>
              </a:rPr>
              <a:t> nationale il y a plus</a:t>
            </a:r>
            <a:r>
              <a:rPr lang="fr-FR" sz="1200" b="1" kern="1200" baseline="0" dirty="0" smtClean="0">
                <a:solidFill>
                  <a:schemeClr val="tx1"/>
                </a:solidFill>
                <a:effectLst/>
                <a:latin typeface="+mn-lt"/>
                <a:ea typeface="+mn-ea"/>
                <a:cs typeface="+mn-cs"/>
              </a:rPr>
              <a:t> de ressource et donc un </a:t>
            </a:r>
            <a:r>
              <a:rPr lang="fr-FR" sz="1200" b="1" kern="1200" baseline="0" dirty="0" err="1" smtClean="0">
                <a:solidFill>
                  <a:schemeClr val="tx1"/>
                </a:solidFill>
                <a:effectLst/>
                <a:latin typeface="+mn-lt"/>
                <a:ea typeface="+mn-ea"/>
                <a:cs typeface="+mn-cs"/>
              </a:rPr>
              <a:t>trvaail</a:t>
            </a:r>
            <a:r>
              <a:rPr lang="fr-FR" sz="1200" b="1" kern="1200" baseline="0" dirty="0" smtClean="0">
                <a:solidFill>
                  <a:schemeClr val="tx1"/>
                </a:solidFill>
                <a:effectLst/>
                <a:latin typeface="+mn-lt"/>
                <a:ea typeface="+mn-ea"/>
                <a:cs typeface="+mn-cs"/>
              </a:rPr>
              <a:t> supplémentaire auprès des officinaux, ici comblé le vide.</a:t>
            </a:r>
            <a:endParaRPr lang="fr-FR" sz="1200" b="1"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Claire</a:t>
            </a:r>
            <a:r>
              <a:rPr lang="fr-FR" sz="1200" b="1" kern="1200" baseline="0" dirty="0" smtClean="0">
                <a:solidFill>
                  <a:schemeClr val="tx1"/>
                </a:solidFill>
                <a:effectLst/>
                <a:latin typeface="+mn-lt"/>
                <a:ea typeface="+mn-ea"/>
                <a:cs typeface="+mn-cs"/>
              </a:rPr>
              <a:t> : </a:t>
            </a:r>
            <a:r>
              <a:rPr lang="fr-FR" sz="1200" b="1" kern="1200" baseline="0" dirty="0" err="1" smtClean="0">
                <a:solidFill>
                  <a:schemeClr val="tx1"/>
                </a:solidFill>
                <a:effectLst/>
                <a:latin typeface="+mn-lt"/>
                <a:ea typeface="+mn-ea"/>
                <a:cs typeface="+mn-cs"/>
              </a:rPr>
              <a:t>hemophilie</a:t>
            </a:r>
            <a:r>
              <a:rPr lang="fr-FR" sz="1200" b="1" kern="1200" baseline="0" dirty="0" smtClean="0">
                <a:solidFill>
                  <a:schemeClr val="tx1"/>
                </a:solidFill>
                <a:effectLst/>
                <a:latin typeface="+mn-lt"/>
                <a:ea typeface="+mn-ea"/>
                <a:cs typeface="+mn-cs"/>
              </a:rPr>
              <a:t> maladie rare mais 1 cas / 5000 incidence mais assez importante et assez grosse </a:t>
            </a:r>
            <a:r>
              <a:rPr lang="fr-FR" sz="1200" b="1" kern="1200" baseline="0" dirty="0" smtClean="0">
                <a:solidFill>
                  <a:schemeClr val="tx1"/>
                </a:solidFill>
                <a:effectLst/>
                <a:latin typeface="+mn-lt"/>
                <a:ea typeface="+mn-ea"/>
                <a:cs typeface="+mn-cs"/>
              </a:rPr>
              <a:t>organisation </a:t>
            </a:r>
            <a:r>
              <a:rPr lang="fr-FR" sz="1200" b="1" kern="1200" baseline="0" dirty="0" smtClean="0">
                <a:solidFill>
                  <a:schemeClr val="tx1"/>
                </a:solidFill>
                <a:effectLst/>
                <a:latin typeface="+mn-lt"/>
                <a:ea typeface="+mn-ea"/>
                <a:cs typeface="+mn-cs"/>
              </a:rPr>
              <a:t>médicale de prise en charge et association de patient très présent = organisation </a:t>
            </a:r>
            <a:r>
              <a:rPr lang="fr-FR" sz="1200" b="1" kern="1200" baseline="0" dirty="0" err="1" smtClean="0">
                <a:solidFill>
                  <a:schemeClr val="tx1"/>
                </a:solidFill>
                <a:effectLst/>
                <a:latin typeface="+mn-lt"/>
                <a:ea typeface="+mn-ea"/>
                <a:cs typeface="+mn-cs"/>
              </a:rPr>
              <a:t>definie</a:t>
            </a:r>
            <a:r>
              <a:rPr lang="fr-FR" sz="1200" b="1" kern="1200" baseline="0" dirty="0" smtClean="0">
                <a:solidFill>
                  <a:schemeClr val="tx1"/>
                </a:solidFill>
                <a:effectLst/>
                <a:latin typeface="+mn-lt"/>
                <a:ea typeface="+mn-ea"/>
                <a:cs typeface="+mn-cs"/>
              </a:rPr>
              <a:t> par les centres de références pour mettre en place l’accompagnement du passage en ville (fait par la </a:t>
            </a:r>
            <a:r>
              <a:rPr lang="fr-FR" sz="1200" b="1" kern="1200" baseline="0" dirty="0" err="1" smtClean="0">
                <a:solidFill>
                  <a:schemeClr val="tx1"/>
                </a:solidFill>
                <a:effectLst/>
                <a:latin typeface="+mn-lt"/>
                <a:ea typeface="+mn-ea"/>
                <a:cs typeface="+mn-cs"/>
              </a:rPr>
              <a:t>filiere</a:t>
            </a:r>
            <a:r>
              <a:rPr lang="fr-FR" sz="1200" b="1" kern="1200" baseline="0" dirty="0" smtClean="0">
                <a:solidFill>
                  <a:schemeClr val="tx1"/>
                </a:solidFill>
                <a:effectLst/>
                <a:latin typeface="+mn-lt"/>
                <a:ea typeface="+mn-ea"/>
                <a:cs typeface="+mn-cs"/>
              </a:rPr>
              <a:t> maladie rare, mieux organisé, plus à l’initiative, plus de moyen, association de patient en lien avec les labos, plus encadré) HELIMBRA.</a:t>
            </a:r>
            <a:endParaRPr lang="fr-FR"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1" baseline="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0" baseline="0" dirty="0" smtClean="0">
                <a:solidFill>
                  <a:srgbClr val="FF0000"/>
                </a:solidFill>
              </a:rPr>
              <a:t>Nous allons nous rapprocher des </a:t>
            </a:r>
            <a:r>
              <a:rPr lang="fr-FR" b="0" baseline="0" dirty="0">
                <a:solidFill>
                  <a:srgbClr val="FF0000"/>
                </a:solidFill>
              </a:rPr>
              <a:t>CCAK de </a:t>
            </a:r>
            <a:r>
              <a:rPr lang="fr-FR" b="0" baseline="0" dirty="0" err="1">
                <a:solidFill>
                  <a:srgbClr val="FF0000"/>
                </a:solidFill>
              </a:rPr>
              <a:t>Nimes</a:t>
            </a:r>
            <a:r>
              <a:rPr lang="fr-FR" b="0" baseline="0" dirty="0">
                <a:solidFill>
                  <a:srgbClr val="FF0000"/>
                </a:solidFill>
              </a:rPr>
              <a:t> et Montpelier </a:t>
            </a:r>
            <a:r>
              <a:rPr lang="fr-FR" b="0" baseline="0" dirty="0" smtClean="0">
                <a:solidFill>
                  <a:srgbClr val="FF0000"/>
                </a:solidFill>
              </a:rPr>
              <a:t>pour voir quel organisation ils ont mis en place de leur côté. Nous pourrions éventuellement répliquer </a:t>
            </a:r>
            <a:r>
              <a:rPr lang="fr-FR" b="0" baseline="0" dirty="0">
                <a:solidFill>
                  <a:srgbClr val="FF0000"/>
                </a:solidFill>
              </a:rPr>
              <a:t>ce </a:t>
            </a:r>
            <a:r>
              <a:rPr lang="fr-FR" b="0" baseline="0" dirty="0" err="1" smtClean="0">
                <a:solidFill>
                  <a:srgbClr val="FF0000"/>
                </a:solidFill>
              </a:rPr>
              <a:t>process</a:t>
            </a:r>
            <a:r>
              <a:rPr lang="fr-FR" b="0" baseline="0" dirty="0" smtClean="0">
                <a:solidFill>
                  <a:srgbClr val="FF0000"/>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baseline="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smtClean="0">
                <a:solidFill>
                  <a:srgbClr val="FF0000"/>
                </a:solidFill>
              </a:rPr>
              <a:t>https</a:t>
            </a:r>
            <a:r>
              <a:rPr lang="fr-FR" b="0" i="0" baseline="0" dirty="0">
                <a:solidFill>
                  <a:srgbClr val="FF0000"/>
                </a:solidFill>
              </a:rPr>
              <a:t>://marih.fr/pathologies/angioedemes-a-kinines</a:t>
            </a:r>
            <a:r>
              <a:rPr lang="fr-FR" b="0" i="0" baseline="0" dirty="0" smtClean="0">
                <a:solidFill>
                  <a:srgbClr val="FF0000"/>
                </a:solidFill>
              </a:rPr>
              <a:t>/</a:t>
            </a:r>
            <a:endParaRPr lang="fr-FR" b="0" i="0" baseline="0" dirty="0">
              <a:solidFill>
                <a:srgbClr val="FF0000"/>
              </a:solidFill>
            </a:endParaRPr>
          </a:p>
        </p:txBody>
      </p:sp>
      <p:sp>
        <p:nvSpPr>
          <p:cNvPr id="4" name="Espace réservé du numéro de diapositive 3"/>
          <p:cNvSpPr>
            <a:spLocks noGrp="1"/>
          </p:cNvSpPr>
          <p:nvPr>
            <p:ph type="sldNum" sz="quarter" idx="10"/>
          </p:nvPr>
        </p:nvSpPr>
        <p:spPr/>
        <p:txBody>
          <a:bodyPr/>
          <a:lstStyle/>
          <a:p>
            <a:fld id="{15BA29E7-77BE-4871-B78A-103CAE4D0699}" type="slidenum">
              <a:rPr lang="fr-FR" smtClean="0"/>
              <a:t>7</a:t>
            </a:fld>
            <a:endParaRPr lang="fr-FR"/>
          </a:p>
        </p:txBody>
      </p:sp>
    </p:spTree>
    <p:extLst>
      <p:ext uri="{BB962C8B-B14F-4D97-AF65-F5344CB8AC3E}">
        <p14:creationId xmlns:p14="http://schemas.microsoft.com/office/powerpoint/2010/main" val="2382931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 vous remercie</a:t>
            </a:r>
            <a:r>
              <a:rPr lang="fr-FR" baseline="0" dirty="0"/>
              <a:t> de votre attention et suis disponible pour répondre à vos questions.</a:t>
            </a:r>
          </a:p>
          <a:p>
            <a:endParaRPr lang="fr-FR" baseline="0" dirty="0"/>
          </a:p>
          <a:p>
            <a:r>
              <a:rPr lang="fr-FR" b="1" baseline="0" dirty="0"/>
              <a:t>A VALIDER : met-on un mail de contact : celui de Julien (proposition faite dans la diapo) ?</a:t>
            </a:r>
          </a:p>
          <a:p>
            <a:r>
              <a:rPr lang="fr-FR" b="1" baseline="0" dirty="0"/>
              <a:t>FE : Vous pouvez mettre le mail de Julien, du REIPO et le mien si vous voulez ?</a:t>
            </a:r>
            <a:endParaRPr lang="fr-FR" b="1" dirty="0"/>
          </a:p>
        </p:txBody>
      </p:sp>
      <p:sp>
        <p:nvSpPr>
          <p:cNvPr id="4" name="Espace réservé du numéro de diapositive 3"/>
          <p:cNvSpPr>
            <a:spLocks noGrp="1"/>
          </p:cNvSpPr>
          <p:nvPr>
            <p:ph type="sldNum" sz="quarter" idx="10"/>
          </p:nvPr>
        </p:nvSpPr>
        <p:spPr/>
        <p:txBody>
          <a:bodyPr/>
          <a:lstStyle/>
          <a:p>
            <a:fld id="{15BA29E7-77BE-4871-B78A-103CAE4D0699}" type="slidenum">
              <a:rPr lang="fr-FR" smtClean="0"/>
              <a:t>8</a:t>
            </a:fld>
            <a:endParaRPr lang="fr-FR"/>
          </a:p>
        </p:txBody>
      </p:sp>
    </p:spTree>
    <p:extLst>
      <p:ext uri="{BB962C8B-B14F-4D97-AF65-F5344CB8AC3E}">
        <p14:creationId xmlns:p14="http://schemas.microsoft.com/office/powerpoint/2010/main" val="4233271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FD19F5C1-A8F2-47F7-8479-5E5A3A2025EA}" type="datetime1">
              <a:rPr lang="fr-FR" smtClean="0"/>
              <a:t>02/09/2021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5033BA-0667-42D6-A1E4-23FF7920D2EC}" type="slidenum">
              <a:rPr lang="fr-FR" smtClean="0"/>
              <a:t>‹N°›</a:t>
            </a:fld>
            <a:endParaRPr lang="fr-FR"/>
          </a:p>
        </p:txBody>
      </p:sp>
    </p:spTree>
    <p:extLst>
      <p:ext uri="{BB962C8B-B14F-4D97-AF65-F5344CB8AC3E}">
        <p14:creationId xmlns:p14="http://schemas.microsoft.com/office/powerpoint/2010/main" val="1569991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22C6E9B-64D1-467B-91A3-35B1A7EF2ED9}" type="datetime1">
              <a:rPr lang="fr-FR" smtClean="0"/>
              <a:t>02/09/2021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5033BA-0667-42D6-A1E4-23FF7920D2EC}" type="slidenum">
              <a:rPr lang="fr-FR" smtClean="0"/>
              <a:t>‹N°›</a:t>
            </a:fld>
            <a:endParaRPr lang="fr-FR"/>
          </a:p>
        </p:txBody>
      </p:sp>
    </p:spTree>
    <p:extLst>
      <p:ext uri="{BB962C8B-B14F-4D97-AF65-F5344CB8AC3E}">
        <p14:creationId xmlns:p14="http://schemas.microsoft.com/office/powerpoint/2010/main" val="209556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B050C9-C633-4962-B375-A1E599C31B85}" type="datetime1">
              <a:rPr lang="fr-FR" smtClean="0"/>
              <a:t>02/09/2021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5033BA-0667-42D6-A1E4-23FF7920D2EC}" type="slidenum">
              <a:rPr lang="fr-FR" smtClean="0"/>
              <a:t>‹N°›</a:t>
            </a:fld>
            <a:endParaRPr lang="fr-FR"/>
          </a:p>
        </p:txBody>
      </p:sp>
    </p:spTree>
    <p:extLst>
      <p:ext uri="{BB962C8B-B14F-4D97-AF65-F5344CB8AC3E}">
        <p14:creationId xmlns:p14="http://schemas.microsoft.com/office/powerpoint/2010/main" val="4201431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A3EDDF9-12A4-4B23-8228-900A2B14A2C9}" type="datetime1">
              <a:rPr lang="fr-FR" smtClean="0"/>
              <a:t>02/09/2021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5033BA-0667-42D6-A1E4-23FF7920D2EC}" type="slidenum">
              <a:rPr lang="fr-FR" smtClean="0"/>
              <a:t>‹N°›</a:t>
            </a:fld>
            <a:endParaRPr lang="fr-FR"/>
          </a:p>
        </p:txBody>
      </p:sp>
    </p:spTree>
    <p:extLst>
      <p:ext uri="{BB962C8B-B14F-4D97-AF65-F5344CB8AC3E}">
        <p14:creationId xmlns:p14="http://schemas.microsoft.com/office/powerpoint/2010/main" val="225740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41D21956-9DA9-4902-AD59-E9D3AD79A428}" type="datetime1">
              <a:rPr lang="fr-FR" smtClean="0"/>
              <a:t>02/09/2021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5033BA-0667-42D6-A1E4-23FF7920D2EC}" type="slidenum">
              <a:rPr lang="fr-FR" smtClean="0"/>
              <a:t>‹N°›</a:t>
            </a:fld>
            <a:endParaRPr lang="fr-FR"/>
          </a:p>
        </p:txBody>
      </p:sp>
    </p:spTree>
    <p:extLst>
      <p:ext uri="{BB962C8B-B14F-4D97-AF65-F5344CB8AC3E}">
        <p14:creationId xmlns:p14="http://schemas.microsoft.com/office/powerpoint/2010/main" val="103792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D126EBD-091C-4649-B150-B2143E8E572E}" type="datetime1">
              <a:rPr lang="fr-FR" smtClean="0"/>
              <a:t>02/09/2021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5033BA-0667-42D6-A1E4-23FF7920D2EC}" type="slidenum">
              <a:rPr lang="fr-FR" smtClean="0"/>
              <a:t>‹N°›</a:t>
            </a:fld>
            <a:endParaRPr lang="fr-FR"/>
          </a:p>
        </p:txBody>
      </p:sp>
    </p:spTree>
    <p:extLst>
      <p:ext uri="{BB962C8B-B14F-4D97-AF65-F5344CB8AC3E}">
        <p14:creationId xmlns:p14="http://schemas.microsoft.com/office/powerpoint/2010/main" val="18039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CA2A488-593C-4D80-BAC5-AFFDE0A0012E}" type="datetime1">
              <a:rPr lang="fr-FR" smtClean="0"/>
              <a:t>02/09/2021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55033BA-0667-42D6-A1E4-23FF7920D2EC}" type="slidenum">
              <a:rPr lang="fr-FR" smtClean="0"/>
              <a:t>‹N°›</a:t>
            </a:fld>
            <a:endParaRPr lang="fr-FR"/>
          </a:p>
        </p:txBody>
      </p:sp>
    </p:spTree>
    <p:extLst>
      <p:ext uri="{BB962C8B-B14F-4D97-AF65-F5344CB8AC3E}">
        <p14:creationId xmlns:p14="http://schemas.microsoft.com/office/powerpoint/2010/main" val="3983504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8418087-AEA3-4D22-8E15-4042715EB265}" type="datetime1">
              <a:rPr lang="fr-FR" smtClean="0"/>
              <a:t>02/09/2021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55033BA-0667-42D6-A1E4-23FF7920D2EC}" type="slidenum">
              <a:rPr lang="fr-FR" smtClean="0"/>
              <a:t>‹N°›</a:t>
            </a:fld>
            <a:endParaRPr lang="fr-FR"/>
          </a:p>
        </p:txBody>
      </p:sp>
    </p:spTree>
    <p:extLst>
      <p:ext uri="{BB962C8B-B14F-4D97-AF65-F5344CB8AC3E}">
        <p14:creationId xmlns:p14="http://schemas.microsoft.com/office/powerpoint/2010/main" val="97914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C326CCC-68F4-4432-80DF-AE6644B7B9A2}" type="datetime1">
              <a:rPr lang="fr-FR" smtClean="0"/>
              <a:t>02/09/2021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55033BA-0667-42D6-A1E4-23FF7920D2EC}" type="slidenum">
              <a:rPr lang="fr-FR" smtClean="0"/>
              <a:t>‹N°›</a:t>
            </a:fld>
            <a:endParaRPr lang="fr-FR"/>
          </a:p>
        </p:txBody>
      </p:sp>
    </p:spTree>
    <p:extLst>
      <p:ext uri="{BB962C8B-B14F-4D97-AF65-F5344CB8AC3E}">
        <p14:creationId xmlns:p14="http://schemas.microsoft.com/office/powerpoint/2010/main" val="1395612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62D0AC7-997B-4EF5-A375-EF10D85059CD}" type="datetime1">
              <a:rPr lang="fr-FR" smtClean="0"/>
              <a:t>02/09/2021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5033BA-0667-42D6-A1E4-23FF7920D2EC}" type="slidenum">
              <a:rPr lang="fr-FR" smtClean="0"/>
              <a:t>‹N°›</a:t>
            </a:fld>
            <a:endParaRPr lang="fr-FR"/>
          </a:p>
        </p:txBody>
      </p:sp>
    </p:spTree>
    <p:extLst>
      <p:ext uri="{BB962C8B-B14F-4D97-AF65-F5344CB8AC3E}">
        <p14:creationId xmlns:p14="http://schemas.microsoft.com/office/powerpoint/2010/main" val="1439688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53BCA69-4B95-44BB-9B22-33D528C2E030}" type="datetime1">
              <a:rPr lang="fr-FR" smtClean="0"/>
              <a:t>02/09/2021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5033BA-0667-42D6-A1E4-23FF7920D2EC}" type="slidenum">
              <a:rPr lang="fr-FR" smtClean="0"/>
              <a:t>‹N°›</a:t>
            </a:fld>
            <a:endParaRPr lang="fr-FR"/>
          </a:p>
        </p:txBody>
      </p:sp>
    </p:spTree>
    <p:extLst>
      <p:ext uri="{BB962C8B-B14F-4D97-AF65-F5344CB8AC3E}">
        <p14:creationId xmlns:p14="http://schemas.microsoft.com/office/powerpoint/2010/main" val="47048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AA3F3-F787-45F6-86D0-F3D8BD38CD7F}" type="datetime1">
              <a:rPr lang="fr-FR" smtClean="0"/>
              <a:t>02/09/2021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033BA-0667-42D6-A1E4-23FF7920D2EC}" type="slidenum">
              <a:rPr lang="fr-FR" smtClean="0"/>
              <a:t>‹N°›</a:t>
            </a:fld>
            <a:endParaRPr lang="fr-FR"/>
          </a:p>
        </p:txBody>
      </p:sp>
    </p:spTree>
    <p:extLst>
      <p:ext uri="{BB962C8B-B14F-4D97-AF65-F5344CB8AC3E}">
        <p14:creationId xmlns:p14="http://schemas.microsoft.com/office/powerpoint/2010/main" val="2926875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8.png"/><Relationship Id="rId4" Type="http://schemas.openxmlformats.org/officeDocument/2006/relationships/image" Target="../media/image13.pn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1.png"/><Relationship Id="rId12"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22.png"/><Relationship Id="rId5" Type="http://schemas.microsoft.com/office/2007/relationships/hdphoto" Target="../media/hdphoto1.wdp"/><Relationship Id="rId10" Type="http://schemas.openxmlformats.org/officeDocument/2006/relationships/image" Target="../media/image9.png"/><Relationship Id="rId4" Type="http://schemas.openxmlformats.org/officeDocument/2006/relationships/image" Target="../media/image20.png"/><Relationship Id="rId9" Type="http://schemas.openxmlformats.org/officeDocument/2006/relationships/image" Target="../media/image13.png"/><Relationship Id="rId14" Type="http://schemas.openxmlformats.org/officeDocument/2006/relationships/image" Target="../media/image25.pn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29.png"/><Relationship Id="rId5" Type="http://schemas.openxmlformats.org/officeDocument/2006/relationships/image" Target="../media/image13.png"/><Relationship Id="rId10" Type="http://schemas.openxmlformats.org/officeDocument/2006/relationships/image" Target="../media/image28.png"/><Relationship Id="rId4" Type="http://schemas.openxmlformats.org/officeDocument/2006/relationships/image" Target="../media/image1.PNG"/><Relationship Id="rId9" Type="http://schemas.openxmlformats.org/officeDocument/2006/relationships/image" Target="../media/image27.png"/></Relationships>
</file>

<file path=ppt/slides/_rels/slide8.xml.rels><?xml version="1.0" encoding="UTF-8" standalone="yes"?>
<Relationships xmlns="http://schemas.openxmlformats.org/package/2006/relationships"><Relationship Id="rId8" Type="http://schemas.openxmlformats.org/officeDocument/2006/relationships/hyperlink" Target="http://www.reipo.fr/" TargetMode="External"/><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mailto:reipo@chu-toulouse.fr" TargetMode="External"/><Relationship Id="rId11" Type="http://schemas.openxmlformats.org/officeDocument/2006/relationships/image" Target="../media/image32.png"/><Relationship Id="rId5" Type="http://schemas.openxmlformats.org/officeDocument/2006/relationships/hyperlink" Target="mailto:eyvrard.f@chu-toulouse.fr" TargetMode="External"/><Relationship Id="rId10" Type="http://schemas.openxmlformats.org/officeDocument/2006/relationships/image" Target="../media/image31.png"/><Relationship Id="rId4" Type="http://schemas.openxmlformats.org/officeDocument/2006/relationships/hyperlink" Target="mailto:jouglen.j@chu-toulouse.fr" TargetMode="External"/><Relationship Id="rId9" Type="http://schemas.openxmlformats.org/officeDocument/2006/relationships/image" Target="../media/image30.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517" y="-1"/>
            <a:ext cx="10746583" cy="5067301"/>
          </a:xfrm>
          <a:prstGeom prst="rect">
            <a:avLst/>
          </a:prstGeom>
          <a:solidFill>
            <a:srgbClr val="CED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p:cNvPicPr>
            <a:picLocks noChangeAspect="1"/>
          </p:cNvPicPr>
          <p:nvPr/>
        </p:nvPicPr>
        <p:blipFill rotWithShape="1">
          <a:blip r:embed="rId3">
            <a:extLst>
              <a:ext uri="{28A0092B-C50C-407E-A947-70E740481C1C}">
                <a14:useLocalDpi xmlns:a14="http://schemas.microsoft.com/office/drawing/2010/main" val="0"/>
              </a:ext>
            </a:extLst>
          </a:blip>
          <a:srcRect r="48828"/>
          <a:stretch/>
        </p:blipFill>
        <p:spPr>
          <a:xfrm>
            <a:off x="0" y="5869776"/>
            <a:ext cx="2118538" cy="988224"/>
          </a:xfrm>
          <a:prstGeom prst="homePlate">
            <a:avLst/>
          </a:prstGeom>
        </p:spPr>
      </p:pic>
      <p:sp>
        <p:nvSpPr>
          <p:cNvPr id="8" name="ZoneTexte 7"/>
          <p:cNvSpPr txBox="1"/>
          <p:nvPr/>
        </p:nvSpPr>
        <p:spPr>
          <a:xfrm>
            <a:off x="2075258" y="-39101"/>
            <a:ext cx="8286750" cy="3539430"/>
          </a:xfrm>
          <a:prstGeom prst="rect">
            <a:avLst/>
          </a:prstGeom>
          <a:noFill/>
        </p:spPr>
        <p:txBody>
          <a:bodyPr wrap="square" rtlCol="0">
            <a:spAutoFit/>
          </a:bodyPr>
          <a:lstStyle/>
          <a:p>
            <a:pPr algn="ctr">
              <a:lnSpc>
                <a:spcPct val="200000"/>
              </a:lnSpc>
            </a:pPr>
            <a:r>
              <a:rPr lang="fr-FR" sz="2800" b="1" dirty="0">
                <a:latin typeface="+mj-lt"/>
              </a:rPr>
              <a:t>PASSAGE EN VILLE DES MEDICAMENTS RETROCEDABLES</a:t>
            </a:r>
          </a:p>
          <a:p>
            <a:pPr algn="ctr">
              <a:lnSpc>
                <a:spcPct val="200000"/>
              </a:lnSpc>
            </a:pPr>
            <a:r>
              <a:rPr lang="fr-FR" sz="2800" b="1" dirty="0">
                <a:latin typeface="+mj-lt"/>
              </a:rPr>
              <a:t> - ACCOMPAGNEMENT DES ÉQUIPES OFFICINALES PAR LES ÉQUIPES HOSPITALIÈRES : </a:t>
            </a:r>
          </a:p>
          <a:p>
            <a:pPr algn="ctr">
              <a:lnSpc>
                <a:spcPct val="200000"/>
              </a:lnSpc>
            </a:pPr>
            <a:r>
              <a:rPr lang="fr-FR" sz="2800" b="1" dirty="0">
                <a:latin typeface="+mj-lt"/>
              </a:rPr>
              <a:t>exemple du </a:t>
            </a:r>
            <a:r>
              <a:rPr lang="fr-FR" sz="2800" b="1" dirty="0" err="1">
                <a:latin typeface="+mj-lt"/>
              </a:rPr>
              <a:t>Lanadélumab</a:t>
            </a:r>
            <a:r>
              <a:rPr lang="fr-FR" sz="2800" b="1" dirty="0">
                <a:latin typeface="+mj-lt"/>
              </a:rPr>
              <a:t> (</a:t>
            </a:r>
            <a:r>
              <a:rPr lang="fr-FR" sz="2800" b="1" dirty="0" err="1">
                <a:latin typeface="+mj-lt"/>
              </a:rPr>
              <a:t>Takhzyro</a:t>
            </a:r>
            <a:r>
              <a:rPr lang="fr-FR" sz="2800" b="1" dirty="0">
                <a:latin typeface="+mj-lt"/>
              </a:rPr>
              <a:t>®)</a:t>
            </a:r>
          </a:p>
        </p:txBody>
      </p:sp>
      <p:grpSp>
        <p:nvGrpSpPr>
          <p:cNvPr id="11" name="Groupe 10"/>
          <p:cNvGrpSpPr/>
          <p:nvPr/>
        </p:nvGrpSpPr>
        <p:grpSpPr>
          <a:xfrm>
            <a:off x="1347877" y="5206643"/>
            <a:ext cx="8777412" cy="1565435"/>
            <a:chOff x="652338" y="4406236"/>
            <a:chExt cx="7043283" cy="1063495"/>
          </a:xfrm>
        </p:grpSpPr>
        <p:pic>
          <p:nvPicPr>
            <p:cNvPr id="3" name="Imag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6936" y="4597745"/>
              <a:ext cx="569875" cy="680476"/>
            </a:xfrm>
            <a:prstGeom prst="rect">
              <a:avLst/>
            </a:prstGeom>
          </p:spPr>
        </p:pic>
        <p:pic>
          <p:nvPicPr>
            <p:cNvPr id="5" name="Imag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16690" y="4406236"/>
              <a:ext cx="1063495" cy="1063495"/>
            </a:xfrm>
            <a:prstGeom prst="rect">
              <a:avLst/>
            </a:prstGeom>
          </p:spPr>
        </p:pic>
        <p:sp>
          <p:nvSpPr>
            <p:cNvPr id="9" name="Espace réservé du contenu 2"/>
            <p:cNvSpPr txBox="1">
              <a:spLocks/>
            </p:cNvSpPr>
            <p:nvPr/>
          </p:nvSpPr>
          <p:spPr>
            <a:xfrm>
              <a:off x="652338" y="4670769"/>
              <a:ext cx="7043283" cy="51726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000" dirty="0">
                  <a:solidFill>
                    <a:srgbClr val="002060"/>
                  </a:solidFill>
                </a:rPr>
                <a:t>Journées ADPHSO-LAROPHA</a:t>
              </a:r>
            </a:p>
            <a:p>
              <a:r>
                <a:rPr lang="fr-FR" sz="2000" dirty="0">
                  <a:solidFill>
                    <a:srgbClr val="002060"/>
                  </a:solidFill>
                </a:rPr>
                <a:t>8 au 10 septembre 2021</a:t>
              </a:r>
            </a:p>
          </p:txBody>
        </p:sp>
      </p:grpSp>
      <p:sp>
        <p:nvSpPr>
          <p:cNvPr id="10" name="Espace réservé du contenu 2"/>
          <p:cNvSpPr txBox="1">
            <a:spLocks/>
          </p:cNvSpPr>
          <p:nvPr/>
        </p:nvSpPr>
        <p:spPr>
          <a:xfrm>
            <a:off x="1990760" y="3899871"/>
            <a:ext cx="7884639" cy="179543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fr-FR" sz="1600" dirty="0">
                <a:solidFill>
                  <a:srgbClr val="002060"/>
                </a:solidFill>
              </a:rPr>
              <a:t>Service du REIPO : Roland C., Cambon A.</a:t>
            </a:r>
          </a:p>
          <a:p>
            <a:pPr>
              <a:lnSpc>
                <a:spcPct val="100000"/>
              </a:lnSpc>
            </a:pPr>
            <a:r>
              <a:rPr lang="fr-FR" sz="1600" dirty="0">
                <a:solidFill>
                  <a:srgbClr val="002060"/>
                </a:solidFill>
              </a:rPr>
              <a:t>Service des rétrocessions : </a:t>
            </a:r>
            <a:r>
              <a:rPr lang="fr-FR" sz="1600" dirty="0" err="1">
                <a:solidFill>
                  <a:srgbClr val="002060"/>
                </a:solidFill>
              </a:rPr>
              <a:t>Eyvrard</a:t>
            </a:r>
            <a:r>
              <a:rPr lang="fr-FR" sz="1600" dirty="0">
                <a:solidFill>
                  <a:srgbClr val="002060"/>
                </a:solidFill>
              </a:rPr>
              <a:t> F.</a:t>
            </a:r>
          </a:p>
          <a:p>
            <a:pPr>
              <a:lnSpc>
                <a:spcPct val="100000"/>
              </a:lnSpc>
            </a:pPr>
            <a:r>
              <a:rPr lang="fr-FR" sz="1600" dirty="0">
                <a:solidFill>
                  <a:srgbClr val="002060"/>
                </a:solidFill>
              </a:rPr>
              <a:t>Centre de compétences des </a:t>
            </a:r>
            <a:r>
              <a:rPr lang="fr-FR" sz="1600" dirty="0" err="1">
                <a:solidFill>
                  <a:srgbClr val="002060"/>
                </a:solidFill>
              </a:rPr>
              <a:t>angio-oedèmes</a:t>
            </a:r>
            <a:r>
              <a:rPr lang="fr-FR" sz="1600" dirty="0">
                <a:solidFill>
                  <a:srgbClr val="002060"/>
                </a:solidFill>
              </a:rPr>
              <a:t> à </a:t>
            </a:r>
            <a:r>
              <a:rPr lang="fr-FR" sz="1600" dirty="0" err="1">
                <a:solidFill>
                  <a:srgbClr val="002060"/>
                </a:solidFill>
              </a:rPr>
              <a:t>kinine</a:t>
            </a:r>
            <a:r>
              <a:rPr lang="fr-FR" sz="1600" dirty="0">
                <a:solidFill>
                  <a:srgbClr val="002060"/>
                </a:solidFill>
              </a:rPr>
              <a:t> (CCAK)  : </a:t>
            </a:r>
            <a:r>
              <a:rPr lang="fr-FR" sz="1600" dirty="0" err="1">
                <a:solidFill>
                  <a:srgbClr val="002060"/>
                </a:solidFill>
              </a:rPr>
              <a:t>Sailler</a:t>
            </a:r>
            <a:r>
              <a:rPr lang="fr-FR" sz="1600" dirty="0">
                <a:solidFill>
                  <a:srgbClr val="002060"/>
                </a:solidFill>
              </a:rPr>
              <a:t> L., </a:t>
            </a:r>
            <a:r>
              <a:rPr lang="fr-FR" sz="1600" dirty="0" err="1">
                <a:solidFill>
                  <a:srgbClr val="002060"/>
                </a:solidFill>
              </a:rPr>
              <a:t>Jouglen</a:t>
            </a:r>
            <a:r>
              <a:rPr lang="fr-FR" sz="1600" dirty="0">
                <a:solidFill>
                  <a:srgbClr val="002060"/>
                </a:solidFill>
              </a:rPr>
              <a:t> J. </a:t>
            </a:r>
          </a:p>
        </p:txBody>
      </p:sp>
      <p:sp>
        <p:nvSpPr>
          <p:cNvPr id="4" name="Espace réservé du numéro de diapositive 3"/>
          <p:cNvSpPr>
            <a:spLocks noGrp="1"/>
          </p:cNvSpPr>
          <p:nvPr>
            <p:ph type="sldNum" sz="quarter" idx="12"/>
          </p:nvPr>
        </p:nvSpPr>
        <p:spPr/>
        <p:txBody>
          <a:bodyPr/>
          <a:lstStyle/>
          <a:p>
            <a:fld id="{B55033BA-0667-42D6-A1E4-23FF7920D2EC}" type="slidenum">
              <a:rPr lang="fr-FR" smtClean="0"/>
              <a:t>1</a:t>
            </a:fld>
            <a:endParaRPr lang="fr-FR"/>
          </a:p>
        </p:txBody>
      </p:sp>
      <p:pic>
        <p:nvPicPr>
          <p:cNvPr id="16" name="Image 15"/>
          <p:cNvPicPr>
            <a:picLocks noChangeAspect="1"/>
          </p:cNvPicPr>
          <p:nvPr/>
        </p:nvPicPr>
        <p:blipFill>
          <a:blip r:embed="rId6"/>
          <a:stretch>
            <a:fillRect/>
          </a:stretch>
        </p:blipFill>
        <p:spPr>
          <a:xfrm>
            <a:off x="9814681" y="5757200"/>
            <a:ext cx="2377319" cy="1080599"/>
          </a:xfrm>
          <a:prstGeom prst="rect">
            <a:avLst/>
          </a:prstGeom>
        </p:spPr>
      </p:pic>
    </p:spTree>
    <p:extLst>
      <p:ext uri="{BB962C8B-B14F-4D97-AF65-F5344CB8AC3E}">
        <p14:creationId xmlns:p14="http://schemas.microsoft.com/office/powerpoint/2010/main" val="491941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0"/>
            <a:ext cx="12192000" cy="2963343"/>
          </a:xfrm>
          <a:prstGeom prst="rect">
            <a:avLst/>
          </a:prstGeom>
          <a:solidFill>
            <a:srgbClr val="20637E">
              <a:alpha val="2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601042" y="265362"/>
            <a:ext cx="10515600" cy="1325563"/>
          </a:xfrm>
        </p:spPr>
        <p:txBody>
          <a:bodyPr/>
          <a:lstStyle/>
          <a:p>
            <a:r>
              <a:rPr lang="fr-FR" b="1" dirty="0" err="1">
                <a:solidFill>
                  <a:srgbClr val="002060"/>
                </a:solidFill>
              </a:rPr>
              <a:t>Lanadélumab</a:t>
            </a:r>
            <a:r>
              <a:rPr lang="fr-FR" b="1" dirty="0">
                <a:solidFill>
                  <a:srgbClr val="002060"/>
                </a:solidFill>
              </a:rPr>
              <a:t> (</a:t>
            </a:r>
            <a:r>
              <a:rPr lang="fr-FR" b="1" dirty="0" err="1">
                <a:solidFill>
                  <a:srgbClr val="002060"/>
                </a:solidFill>
              </a:rPr>
              <a:t>Takhzyro</a:t>
            </a:r>
            <a:r>
              <a:rPr lang="fr-FR" b="1" dirty="0">
                <a:solidFill>
                  <a:srgbClr val="002060"/>
                </a:solidFill>
              </a:rPr>
              <a:t>®) - Contexte</a:t>
            </a:r>
            <a:br>
              <a:rPr lang="fr-FR" b="1" dirty="0">
                <a:solidFill>
                  <a:srgbClr val="002060"/>
                </a:solidFill>
              </a:rPr>
            </a:br>
            <a:endParaRPr lang="fr-FR" dirty="0">
              <a:solidFill>
                <a:srgbClr val="002060"/>
              </a:solidFill>
            </a:endParaRPr>
          </a:p>
        </p:txBody>
      </p:sp>
      <p:sp>
        <p:nvSpPr>
          <p:cNvPr id="3" name="Espace réservé du contenu 2"/>
          <p:cNvSpPr>
            <a:spLocks noGrp="1"/>
          </p:cNvSpPr>
          <p:nvPr>
            <p:ph idx="1"/>
          </p:nvPr>
        </p:nvSpPr>
        <p:spPr>
          <a:xfrm>
            <a:off x="2061189" y="1349308"/>
            <a:ext cx="7043283" cy="517260"/>
          </a:xfrm>
        </p:spPr>
        <p:txBody>
          <a:bodyPr>
            <a:normAutofit/>
          </a:bodyPr>
          <a:lstStyle/>
          <a:p>
            <a:pPr marL="0" indent="0" algn="ctr">
              <a:buNone/>
            </a:pPr>
            <a:r>
              <a:rPr lang="fr-FR" sz="2400" dirty="0">
                <a:solidFill>
                  <a:srgbClr val="002060"/>
                </a:solidFill>
              </a:rPr>
              <a:t>Traitement de fond de l’</a:t>
            </a:r>
            <a:r>
              <a:rPr lang="fr-FR" sz="2400" dirty="0" err="1">
                <a:solidFill>
                  <a:srgbClr val="002060"/>
                </a:solidFill>
              </a:rPr>
              <a:t>angio-oedème</a:t>
            </a:r>
            <a:r>
              <a:rPr lang="fr-FR" sz="2400" dirty="0">
                <a:solidFill>
                  <a:srgbClr val="002060"/>
                </a:solidFill>
              </a:rPr>
              <a:t> héréditaire </a:t>
            </a:r>
          </a:p>
        </p:txBody>
      </p:sp>
      <p:sp>
        <p:nvSpPr>
          <p:cNvPr id="7" name="Rectangle 6"/>
          <p:cNvSpPr/>
          <p:nvPr/>
        </p:nvSpPr>
        <p:spPr>
          <a:xfrm>
            <a:off x="4030488" y="2329300"/>
            <a:ext cx="6096000" cy="461665"/>
          </a:xfrm>
          <a:prstGeom prst="rect">
            <a:avLst/>
          </a:prstGeom>
        </p:spPr>
        <p:txBody>
          <a:bodyPr>
            <a:spAutoFit/>
          </a:bodyPr>
          <a:lstStyle/>
          <a:p>
            <a:r>
              <a:rPr lang="fr-FR" dirty="0">
                <a:solidFill>
                  <a:srgbClr val="000000"/>
                </a:solidFill>
                <a:latin typeface="Calibri" panose="020F0502020204030204" pitchFamily="34" charset="0"/>
              </a:rPr>
              <a:t> </a:t>
            </a:r>
            <a:r>
              <a:rPr lang="fr-FR" sz="2400" dirty="0">
                <a:solidFill>
                  <a:srgbClr val="002060"/>
                </a:solidFill>
              </a:rPr>
              <a:t>Spécialités onéreuses</a:t>
            </a:r>
          </a:p>
        </p:txBody>
      </p:sp>
      <p:sp>
        <p:nvSpPr>
          <p:cNvPr id="8" name="Rectangle 7"/>
          <p:cNvSpPr/>
          <p:nvPr/>
        </p:nvSpPr>
        <p:spPr>
          <a:xfrm>
            <a:off x="6582046" y="5759373"/>
            <a:ext cx="2831688" cy="369332"/>
          </a:xfrm>
          <a:prstGeom prst="rect">
            <a:avLst/>
          </a:prstGeom>
        </p:spPr>
        <p:txBody>
          <a:bodyPr wrap="square">
            <a:spAutoFit/>
          </a:bodyPr>
          <a:lstStyle/>
          <a:p>
            <a:pPr algn="ctr"/>
            <a:r>
              <a:rPr lang="fr-FR"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Pas de stockage d’avance</a:t>
            </a:r>
            <a:endParaRPr lang="fr-FR" dirty="0">
              <a:solidFill>
                <a:schemeClr val="accent4"/>
              </a:solidFill>
            </a:endParaRPr>
          </a:p>
        </p:txBody>
      </p:sp>
      <p:pic>
        <p:nvPicPr>
          <p:cNvPr id="9" name="Image 8"/>
          <p:cNvPicPr>
            <a:picLocks noChangeAspect="1"/>
          </p:cNvPicPr>
          <p:nvPr/>
        </p:nvPicPr>
        <p:blipFill>
          <a:blip r:embed="rId3"/>
          <a:stretch>
            <a:fillRect/>
          </a:stretch>
        </p:blipFill>
        <p:spPr>
          <a:xfrm>
            <a:off x="9521107" y="1215136"/>
            <a:ext cx="1454428" cy="1484372"/>
          </a:xfrm>
          <a:prstGeom prst="ellipse">
            <a:avLst/>
          </a:prstGeom>
        </p:spPr>
      </p:pic>
      <p:grpSp>
        <p:nvGrpSpPr>
          <p:cNvPr id="27" name="Groupe 26"/>
          <p:cNvGrpSpPr/>
          <p:nvPr/>
        </p:nvGrpSpPr>
        <p:grpSpPr>
          <a:xfrm>
            <a:off x="3116083" y="3944884"/>
            <a:ext cx="2476500" cy="1558086"/>
            <a:chOff x="949134" y="3722934"/>
            <a:chExt cx="2476500" cy="1558086"/>
          </a:xfrm>
        </p:grpSpPr>
        <p:sp>
          <p:nvSpPr>
            <p:cNvPr id="5" name="Rectangle 4"/>
            <p:cNvSpPr/>
            <p:nvPr/>
          </p:nvSpPr>
          <p:spPr>
            <a:xfrm>
              <a:off x="949134" y="4357690"/>
              <a:ext cx="2476500" cy="923330"/>
            </a:xfrm>
            <a:prstGeom prst="rect">
              <a:avLst/>
            </a:prstGeom>
            <a:ln>
              <a:solidFill>
                <a:srgbClr val="002060"/>
              </a:solidFill>
            </a:ln>
          </p:spPr>
          <p:txBody>
            <a:bodyPr wrap="square">
              <a:spAutoFit/>
            </a:bodyPr>
            <a:lstStyle/>
            <a:p>
              <a:endParaRPr lang="fr-FR" dirty="0">
                <a:solidFill>
                  <a:srgbClr val="000000"/>
                </a:solidFill>
              </a:endParaRPr>
            </a:p>
            <a:p>
              <a:pPr algn="ctr"/>
              <a:r>
                <a:rPr lang="fr-FR" dirty="0">
                  <a:solidFill>
                    <a:srgbClr val="000000"/>
                  </a:solidFill>
                </a:rPr>
                <a:t> </a:t>
              </a:r>
              <a:r>
                <a:rPr lang="fr-FR" dirty="0">
                  <a:solidFill>
                    <a:srgbClr val="002060"/>
                  </a:solidFill>
                </a:rPr>
                <a:t>délivrance hospitalière : rétrocession </a:t>
              </a:r>
            </a:p>
          </p:txBody>
        </p:sp>
        <p:pic>
          <p:nvPicPr>
            <p:cNvPr id="11" name="Image 10"/>
            <p:cNvPicPr>
              <a:picLocks noChangeAspect="1"/>
            </p:cNvPicPr>
            <p:nvPr/>
          </p:nvPicPr>
          <p:blipFill rotWithShape="1">
            <a:blip r:embed="rId4"/>
            <a:srcRect l="11636" t="5634" r="7862" b="5416"/>
            <a:stretch/>
          </p:blipFill>
          <p:spPr>
            <a:xfrm>
              <a:off x="1730184" y="3722934"/>
              <a:ext cx="914399" cy="895350"/>
            </a:xfrm>
            <a:prstGeom prst="ellipse">
              <a:avLst/>
            </a:prstGeom>
          </p:spPr>
        </p:pic>
      </p:grpSp>
      <p:grpSp>
        <p:nvGrpSpPr>
          <p:cNvPr id="28" name="Groupe 27"/>
          <p:cNvGrpSpPr/>
          <p:nvPr/>
        </p:nvGrpSpPr>
        <p:grpSpPr>
          <a:xfrm>
            <a:off x="6689366" y="3944884"/>
            <a:ext cx="2476500" cy="1561338"/>
            <a:chOff x="7118333" y="3725710"/>
            <a:chExt cx="2476500" cy="1561338"/>
          </a:xfrm>
        </p:grpSpPr>
        <p:sp>
          <p:nvSpPr>
            <p:cNvPr id="17" name="Rectangle 16"/>
            <p:cNvSpPr/>
            <p:nvPr/>
          </p:nvSpPr>
          <p:spPr>
            <a:xfrm>
              <a:off x="7118333" y="4363718"/>
              <a:ext cx="2476500" cy="923330"/>
            </a:xfrm>
            <a:prstGeom prst="rect">
              <a:avLst/>
            </a:prstGeom>
            <a:ln>
              <a:solidFill>
                <a:srgbClr val="002060"/>
              </a:solidFill>
            </a:ln>
          </p:spPr>
          <p:txBody>
            <a:bodyPr wrap="square">
              <a:spAutoFit/>
            </a:bodyPr>
            <a:lstStyle/>
            <a:p>
              <a:endParaRPr lang="fr-FR" dirty="0">
                <a:solidFill>
                  <a:srgbClr val="000000"/>
                </a:solidFill>
              </a:endParaRPr>
            </a:p>
            <a:p>
              <a:pPr algn="ctr"/>
              <a:r>
                <a:rPr lang="fr-FR" dirty="0">
                  <a:solidFill>
                    <a:srgbClr val="000000"/>
                  </a:solidFill>
                </a:rPr>
                <a:t> </a:t>
              </a:r>
              <a:r>
                <a:rPr lang="fr-FR" dirty="0">
                  <a:solidFill>
                    <a:srgbClr val="002060"/>
                  </a:solidFill>
                </a:rPr>
                <a:t>délivrance en pharmacie d’officine</a:t>
              </a:r>
            </a:p>
          </p:txBody>
        </p:sp>
        <p:grpSp>
          <p:nvGrpSpPr>
            <p:cNvPr id="19" name="Groupe 18"/>
            <p:cNvGrpSpPr/>
            <p:nvPr/>
          </p:nvGrpSpPr>
          <p:grpSpPr>
            <a:xfrm>
              <a:off x="7917322" y="3725710"/>
              <a:ext cx="878522" cy="878522"/>
              <a:chOff x="7917322" y="3725710"/>
              <a:chExt cx="878522" cy="878522"/>
            </a:xfrm>
          </p:grpSpPr>
          <p:sp>
            <p:nvSpPr>
              <p:cNvPr id="18" name="Ellipse 17"/>
              <p:cNvSpPr/>
              <p:nvPr/>
            </p:nvSpPr>
            <p:spPr>
              <a:xfrm>
                <a:off x="7917322" y="3759601"/>
                <a:ext cx="878522" cy="759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Imag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17322" y="3725710"/>
                <a:ext cx="878522" cy="878522"/>
              </a:xfrm>
              <a:prstGeom prst="rect">
                <a:avLst/>
              </a:prstGeom>
            </p:spPr>
          </p:pic>
        </p:grpSp>
      </p:grpSp>
      <p:sp>
        <p:nvSpPr>
          <p:cNvPr id="15" name="ZoneTexte 14"/>
          <p:cNvSpPr txBox="1"/>
          <p:nvPr/>
        </p:nvSpPr>
        <p:spPr>
          <a:xfrm>
            <a:off x="3658879" y="3382794"/>
            <a:ext cx="1645033" cy="369332"/>
          </a:xfrm>
          <a:prstGeom prst="rect">
            <a:avLst/>
          </a:prstGeom>
          <a:noFill/>
        </p:spPr>
        <p:txBody>
          <a:bodyPr wrap="square" rtlCol="0">
            <a:spAutoFit/>
          </a:bodyPr>
          <a:lstStyle/>
          <a:p>
            <a:r>
              <a:rPr lang="fr-FR" dirty="0">
                <a:solidFill>
                  <a:srgbClr val="002060"/>
                </a:solidFill>
              </a:rPr>
              <a:t>Octobre 2018</a:t>
            </a:r>
          </a:p>
        </p:txBody>
      </p:sp>
      <p:sp>
        <p:nvSpPr>
          <p:cNvPr id="16" name="ZoneTexte 15"/>
          <p:cNvSpPr txBox="1"/>
          <p:nvPr/>
        </p:nvSpPr>
        <p:spPr>
          <a:xfrm>
            <a:off x="7275569" y="3382794"/>
            <a:ext cx="1444642" cy="369332"/>
          </a:xfrm>
          <a:prstGeom prst="rect">
            <a:avLst/>
          </a:prstGeom>
          <a:noFill/>
        </p:spPr>
        <p:txBody>
          <a:bodyPr wrap="square" rtlCol="0">
            <a:spAutoFit/>
          </a:bodyPr>
          <a:lstStyle/>
          <a:p>
            <a:r>
              <a:rPr lang="fr-FR" dirty="0">
                <a:solidFill>
                  <a:srgbClr val="002060"/>
                </a:solidFill>
              </a:rPr>
              <a:t>Avril  2021</a:t>
            </a:r>
          </a:p>
        </p:txBody>
      </p:sp>
      <p:cxnSp>
        <p:nvCxnSpPr>
          <p:cNvPr id="21" name="Connecteur droit 20"/>
          <p:cNvCxnSpPr/>
          <p:nvPr/>
        </p:nvCxnSpPr>
        <p:spPr>
          <a:xfrm>
            <a:off x="4753827" y="4268642"/>
            <a:ext cx="1674179" cy="0"/>
          </a:xfrm>
          <a:prstGeom prst="line">
            <a:avLst/>
          </a:prstGeom>
          <a:ln w="19050">
            <a:solidFill>
              <a:srgbClr val="20637E"/>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6057900" y="4268642"/>
            <a:ext cx="1464334" cy="0"/>
          </a:xfrm>
          <a:prstGeom prst="line">
            <a:avLst/>
          </a:prstGeom>
          <a:ln w="19050">
            <a:solidFill>
              <a:srgbClr val="40C2CC"/>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020571" y="1788443"/>
            <a:ext cx="5346306" cy="461665"/>
          </a:xfrm>
          <a:prstGeom prst="rect">
            <a:avLst/>
          </a:prstGeom>
        </p:spPr>
        <p:txBody>
          <a:bodyPr wrap="square">
            <a:spAutoFit/>
          </a:bodyPr>
          <a:lstStyle/>
          <a:p>
            <a:pPr algn="ctr"/>
            <a:r>
              <a:rPr lang="fr-FR" sz="1600" dirty="0">
                <a:solidFill>
                  <a:srgbClr val="002060"/>
                </a:solidFill>
              </a:rPr>
              <a:t> </a:t>
            </a:r>
            <a:r>
              <a:rPr lang="fr-FR" sz="2400" dirty="0">
                <a:solidFill>
                  <a:srgbClr val="002060"/>
                </a:solidFill>
              </a:rPr>
              <a:t>Maladie rare, médicament orphelin  </a:t>
            </a:r>
          </a:p>
        </p:txBody>
      </p:sp>
      <p:pic>
        <p:nvPicPr>
          <p:cNvPr id="24" name="Imag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62202" y="1347626"/>
            <a:ext cx="430717" cy="337395"/>
          </a:xfrm>
          <a:prstGeom prst="rect">
            <a:avLst/>
          </a:prstGeom>
        </p:spPr>
      </p:pic>
      <p:pic>
        <p:nvPicPr>
          <p:cNvPr id="25" name="Imag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58315" y="1888286"/>
            <a:ext cx="430717" cy="337395"/>
          </a:xfrm>
          <a:prstGeom prst="rect">
            <a:avLst/>
          </a:prstGeom>
        </p:spPr>
      </p:pic>
      <p:pic>
        <p:nvPicPr>
          <p:cNvPr id="26" name="Image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58879" y="2396665"/>
            <a:ext cx="430717" cy="337395"/>
          </a:xfrm>
          <a:prstGeom prst="rect">
            <a:avLst/>
          </a:prstGeom>
        </p:spPr>
      </p:pic>
      <p:pic>
        <p:nvPicPr>
          <p:cNvPr id="33" name="Image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5753" y="1327361"/>
            <a:ext cx="1352947" cy="1251706"/>
          </a:xfrm>
          <a:prstGeom prst="rect">
            <a:avLst/>
          </a:prstGeom>
        </p:spPr>
      </p:pic>
      <p:sp>
        <p:nvSpPr>
          <p:cNvPr id="4" name="Espace réservé du numéro de diapositive 3"/>
          <p:cNvSpPr>
            <a:spLocks noGrp="1"/>
          </p:cNvSpPr>
          <p:nvPr>
            <p:ph type="sldNum" sz="quarter" idx="12"/>
          </p:nvPr>
        </p:nvSpPr>
        <p:spPr/>
        <p:txBody>
          <a:bodyPr/>
          <a:lstStyle/>
          <a:p>
            <a:fld id="{B55033BA-0667-42D6-A1E4-23FF7920D2EC}" type="slidenum">
              <a:rPr lang="fr-FR" smtClean="0"/>
              <a:t>2</a:t>
            </a:fld>
            <a:endParaRPr lang="fr-FR"/>
          </a:p>
        </p:txBody>
      </p:sp>
    </p:spTree>
    <p:extLst>
      <p:ext uri="{BB962C8B-B14F-4D97-AF65-F5344CB8AC3E}">
        <p14:creationId xmlns:p14="http://schemas.microsoft.com/office/powerpoint/2010/main" val="1586766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 19"/>
          <p:cNvPicPr>
            <a:picLocks noChangeAspect="1"/>
          </p:cNvPicPr>
          <p:nvPr/>
        </p:nvPicPr>
        <p:blipFill rotWithShape="1">
          <a:blip r:embed="rId3" cstate="print">
            <a:extLst>
              <a:ext uri="{28A0092B-C50C-407E-A947-70E740481C1C}">
                <a14:useLocalDpi xmlns:a14="http://schemas.microsoft.com/office/drawing/2010/main" val="0"/>
              </a:ext>
            </a:extLst>
          </a:blip>
          <a:srcRect t="22750" b="25750"/>
          <a:stretch/>
        </p:blipFill>
        <p:spPr>
          <a:xfrm>
            <a:off x="9886950" y="5380784"/>
            <a:ext cx="1257300" cy="647510"/>
          </a:xfrm>
          <a:prstGeom prst="rect">
            <a:avLst/>
          </a:prstGeom>
        </p:spPr>
      </p:pic>
      <p:pic>
        <p:nvPicPr>
          <p:cNvPr id="19" name="Image 18"/>
          <p:cNvPicPr>
            <a:picLocks noChangeAspect="1"/>
          </p:cNvPicPr>
          <p:nvPr/>
        </p:nvPicPr>
        <p:blipFill rotWithShape="1">
          <a:blip r:embed="rId4">
            <a:extLst>
              <a:ext uri="{28A0092B-C50C-407E-A947-70E740481C1C}">
                <a14:useLocalDpi xmlns:a14="http://schemas.microsoft.com/office/drawing/2010/main" val="0"/>
              </a:ext>
            </a:extLst>
          </a:blip>
          <a:srcRect r="48828"/>
          <a:stretch/>
        </p:blipFill>
        <p:spPr>
          <a:xfrm>
            <a:off x="887839" y="4865632"/>
            <a:ext cx="1930905" cy="873296"/>
          </a:xfrm>
          <a:prstGeom prst="homePlate">
            <a:avLst/>
          </a:prstGeom>
        </p:spPr>
      </p:pic>
      <p:sp>
        <p:nvSpPr>
          <p:cNvPr id="11" name="Rectangle 10"/>
          <p:cNvSpPr/>
          <p:nvPr/>
        </p:nvSpPr>
        <p:spPr>
          <a:xfrm>
            <a:off x="0" y="1293184"/>
            <a:ext cx="12192000" cy="1670159"/>
          </a:xfrm>
          <a:prstGeom prst="rect">
            <a:avLst/>
          </a:prstGeom>
          <a:solidFill>
            <a:srgbClr val="20637E">
              <a:alpha val="2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629150" y="135850"/>
            <a:ext cx="10515600" cy="1325563"/>
          </a:xfrm>
        </p:spPr>
        <p:txBody>
          <a:bodyPr>
            <a:normAutofit/>
          </a:bodyPr>
          <a:lstStyle/>
          <a:p>
            <a:r>
              <a:rPr lang="fr-FR" b="1" dirty="0">
                <a:solidFill>
                  <a:srgbClr val="002060"/>
                </a:solidFill>
              </a:rPr>
              <a:t>Objectif</a:t>
            </a:r>
          </a:p>
        </p:txBody>
      </p:sp>
      <p:sp>
        <p:nvSpPr>
          <p:cNvPr id="3" name="Espace réservé du contenu 2"/>
          <p:cNvSpPr>
            <a:spLocks noGrp="1"/>
          </p:cNvSpPr>
          <p:nvPr>
            <p:ph idx="1"/>
          </p:nvPr>
        </p:nvSpPr>
        <p:spPr>
          <a:xfrm>
            <a:off x="1209623" y="1538639"/>
            <a:ext cx="10515600" cy="4351338"/>
          </a:xfrm>
        </p:spPr>
        <p:txBody>
          <a:bodyPr/>
          <a:lstStyle/>
          <a:p>
            <a:pPr marL="0" indent="0" algn="ctr">
              <a:buNone/>
            </a:pPr>
            <a:r>
              <a:rPr lang="fr-FR" dirty="0">
                <a:solidFill>
                  <a:srgbClr val="002060"/>
                </a:solidFill>
              </a:rPr>
              <a:t>Mettre en place une stratégie d’accompagnement des pharmaciens d’officine lors du passage en ville du </a:t>
            </a:r>
            <a:r>
              <a:rPr lang="fr-FR" dirty="0" err="1">
                <a:solidFill>
                  <a:srgbClr val="002060"/>
                </a:solidFill>
              </a:rPr>
              <a:t>Lanadélumab</a:t>
            </a:r>
            <a:r>
              <a:rPr lang="fr-FR" dirty="0">
                <a:solidFill>
                  <a:srgbClr val="002060"/>
                </a:solidFill>
              </a:rPr>
              <a:t>. </a:t>
            </a:r>
          </a:p>
          <a:p>
            <a:pPr algn="ctr"/>
            <a:endParaRPr lang="fr-FR" dirty="0"/>
          </a:p>
        </p:txBody>
      </p:sp>
      <p:grpSp>
        <p:nvGrpSpPr>
          <p:cNvPr id="8" name="Groupe 7"/>
          <p:cNvGrpSpPr/>
          <p:nvPr/>
        </p:nvGrpSpPr>
        <p:grpSpPr>
          <a:xfrm>
            <a:off x="4620469" y="3434335"/>
            <a:ext cx="2951905" cy="2795015"/>
            <a:chOff x="6857050" y="3076994"/>
            <a:chExt cx="3312543" cy="3234906"/>
          </a:xfrm>
        </p:grpSpPr>
        <p:sp>
          <p:nvSpPr>
            <p:cNvPr id="6" name="Ellipse 5"/>
            <p:cNvSpPr/>
            <p:nvPr/>
          </p:nvSpPr>
          <p:spPr>
            <a:xfrm>
              <a:off x="6857050" y="3076994"/>
              <a:ext cx="3312543" cy="3234906"/>
            </a:xfrm>
            <a:prstGeom prst="ellipse">
              <a:avLst/>
            </a:prstGeom>
            <a:no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p:cNvPicPr>
              <a:picLocks noChangeAspect="1"/>
            </p:cNvPicPr>
            <p:nvPr/>
          </p:nvPicPr>
          <p:blipFill rotWithShape="1">
            <a:blip r:embed="rId4">
              <a:extLst>
                <a:ext uri="{28A0092B-C50C-407E-A947-70E740481C1C}">
                  <a14:useLocalDpi xmlns:a14="http://schemas.microsoft.com/office/drawing/2010/main" val="0"/>
                </a:ext>
              </a:extLst>
            </a:blip>
            <a:srcRect r="48828"/>
            <a:stretch/>
          </p:blipFill>
          <p:spPr>
            <a:xfrm>
              <a:off x="7284596" y="4367437"/>
              <a:ext cx="2695754" cy="1257475"/>
            </a:xfrm>
            <a:prstGeom prst="homePlate">
              <a:avLst/>
            </a:prstGeom>
          </p:spPr>
        </p:pic>
      </p:grpSp>
      <p:grpSp>
        <p:nvGrpSpPr>
          <p:cNvPr id="13" name="Groupe 12"/>
          <p:cNvGrpSpPr/>
          <p:nvPr/>
        </p:nvGrpSpPr>
        <p:grpSpPr>
          <a:xfrm>
            <a:off x="9129385" y="3468828"/>
            <a:ext cx="2658130" cy="2666604"/>
            <a:chOff x="1189970" y="3595861"/>
            <a:chExt cx="2658130" cy="2666604"/>
          </a:xfrm>
        </p:grpSpPr>
        <p:sp>
          <p:nvSpPr>
            <p:cNvPr id="5" name="Ellipse 4"/>
            <p:cNvSpPr/>
            <p:nvPr/>
          </p:nvSpPr>
          <p:spPr>
            <a:xfrm>
              <a:off x="1189970" y="3595861"/>
              <a:ext cx="2658130" cy="2666604"/>
            </a:xfrm>
            <a:prstGeom prst="ellipse">
              <a:avLst/>
            </a:prstGeom>
            <a:no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14371" y="4237581"/>
              <a:ext cx="2174344" cy="1236783"/>
            </a:xfrm>
            <a:prstGeom prst="rect">
              <a:avLst/>
            </a:prstGeom>
          </p:spPr>
        </p:pic>
      </p:grpSp>
      <p:sp>
        <p:nvSpPr>
          <p:cNvPr id="9" name="Plus 8"/>
          <p:cNvSpPr/>
          <p:nvPr/>
        </p:nvSpPr>
        <p:spPr>
          <a:xfrm>
            <a:off x="3423556" y="4297631"/>
            <a:ext cx="862642" cy="793630"/>
          </a:xfrm>
          <a:prstGeom prst="mathPlus">
            <a:avLst>
              <a:gd name="adj1" fmla="val 3181"/>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4918762" y="3902969"/>
            <a:ext cx="2316332" cy="646331"/>
          </a:xfrm>
          <a:prstGeom prst="rect">
            <a:avLst/>
          </a:prstGeom>
          <a:noFill/>
        </p:spPr>
        <p:txBody>
          <a:bodyPr wrap="square" rtlCol="0">
            <a:spAutoFit/>
          </a:bodyPr>
          <a:lstStyle/>
          <a:p>
            <a:pPr algn="ctr"/>
            <a:r>
              <a:rPr lang="fr-FR" dirty="0"/>
              <a:t>Equipes pharmaceutiques</a:t>
            </a:r>
          </a:p>
        </p:txBody>
      </p:sp>
      <p:pic>
        <p:nvPicPr>
          <p:cNvPr id="12" name="Imag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5351" y="1532618"/>
            <a:ext cx="530625" cy="530625"/>
          </a:xfrm>
          <a:prstGeom prst="rect">
            <a:avLst/>
          </a:prstGeom>
        </p:spPr>
      </p:pic>
      <p:sp>
        <p:nvSpPr>
          <p:cNvPr id="14" name="Plus 13"/>
          <p:cNvSpPr/>
          <p:nvPr/>
        </p:nvSpPr>
        <p:spPr>
          <a:xfrm>
            <a:off x="7932472" y="4297631"/>
            <a:ext cx="862642" cy="793630"/>
          </a:xfrm>
          <a:prstGeom prst="mathPlus">
            <a:avLst>
              <a:gd name="adj1" fmla="val 3181"/>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p:nvSpPr>
        <p:spPr>
          <a:xfrm>
            <a:off x="405327" y="3393060"/>
            <a:ext cx="2658130" cy="2666604"/>
          </a:xfrm>
          <a:prstGeom prst="ellipse">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743960" y="3601801"/>
            <a:ext cx="1980865" cy="1200329"/>
          </a:xfrm>
          <a:prstGeom prst="rect">
            <a:avLst/>
          </a:prstGeom>
        </p:spPr>
        <p:txBody>
          <a:bodyPr wrap="square">
            <a:spAutoFit/>
          </a:bodyPr>
          <a:lstStyle/>
          <a:p>
            <a:pPr algn="ctr"/>
            <a:r>
              <a:rPr lang="fr-FR" dirty="0">
                <a:latin typeface="Calibri" panose="020F0502020204030204" pitchFamily="34" charset="0"/>
                <a:ea typeface="Calibri" panose="020F0502020204030204" pitchFamily="34" charset="0"/>
                <a:cs typeface="Times New Roman" panose="02020603050405020304" pitchFamily="18" charset="0"/>
              </a:rPr>
              <a:t>Centre de compétences des </a:t>
            </a:r>
            <a:r>
              <a:rPr lang="fr-FR" dirty="0" err="1">
                <a:latin typeface="Calibri" panose="020F0502020204030204" pitchFamily="34" charset="0"/>
                <a:ea typeface="Calibri" panose="020F0502020204030204" pitchFamily="34" charset="0"/>
                <a:cs typeface="Times New Roman" panose="02020603050405020304" pitchFamily="18" charset="0"/>
              </a:rPr>
              <a:t>angio-oedèmes</a:t>
            </a:r>
            <a:r>
              <a:rPr lang="fr-FR" dirty="0">
                <a:latin typeface="Calibri" panose="020F0502020204030204" pitchFamily="34" charset="0"/>
                <a:ea typeface="Calibri" panose="020F0502020204030204" pitchFamily="34" charset="0"/>
                <a:cs typeface="Times New Roman" panose="02020603050405020304" pitchFamily="18" charset="0"/>
              </a:rPr>
              <a:t> à </a:t>
            </a:r>
            <a:r>
              <a:rPr lang="fr-FR" dirty="0" err="1">
                <a:latin typeface="Calibri" panose="020F0502020204030204" pitchFamily="34" charset="0"/>
                <a:ea typeface="Calibri" panose="020F0502020204030204" pitchFamily="34" charset="0"/>
                <a:cs typeface="Times New Roman" panose="02020603050405020304" pitchFamily="18" charset="0"/>
              </a:rPr>
              <a:t>kinine</a:t>
            </a:r>
            <a:r>
              <a:rPr lang="fr-FR" dirty="0">
                <a:latin typeface="Calibri" panose="020F0502020204030204" pitchFamily="34" charset="0"/>
                <a:ea typeface="Calibri" panose="020F0502020204030204" pitchFamily="34" charset="0"/>
                <a:cs typeface="Times New Roman" panose="02020603050405020304" pitchFamily="18" charset="0"/>
              </a:rPr>
              <a:t> (CCAK)</a:t>
            </a:r>
            <a:endParaRPr lang="fr-FR" dirty="0"/>
          </a:p>
        </p:txBody>
      </p:sp>
      <p:sp>
        <p:nvSpPr>
          <p:cNvPr id="15" name="Espace réservé du numéro de diapositive 14"/>
          <p:cNvSpPr>
            <a:spLocks noGrp="1"/>
          </p:cNvSpPr>
          <p:nvPr>
            <p:ph type="sldNum" sz="quarter" idx="12"/>
          </p:nvPr>
        </p:nvSpPr>
        <p:spPr/>
        <p:txBody>
          <a:bodyPr/>
          <a:lstStyle/>
          <a:p>
            <a:fld id="{B55033BA-0667-42D6-A1E4-23FF7920D2EC}" type="slidenum">
              <a:rPr lang="fr-FR" smtClean="0"/>
              <a:t>3</a:t>
            </a:fld>
            <a:endParaRPr lang="fr-FR" dirty="0"/>
          </a:p>
        </p:txBody>
      </p:sp>
    </p:spTree>
    <p:extLst>
      <p:ext uri="{BB962C8B-B14F-4D97-AF65-F5344CB8AC3E}">
        <p14:creationId xmlns:p14="http://schemas.microsoft.com/office/powerpoint/2010/main" val="1939446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00029" y="224463"/>
            <a:ext cx="10515600" cy="1325563"/>
          </a:xfrm>
        </p:spPr>
        <p:txBody>
          <a:bodyPr>
            <a:normAutofit/>
          </a:bodyPr>
          <a:lstStyle/>
          <a:p>
            <a:r>
              <a:rPr lang="fr-FR" b="1" dirty="0">
                <a:solidFill>
                  <a:srgbClr val="002060"/>
                </a:solidFill>
              </a:rPr>
              <a:t>Mise en place de </a:t>
            </a:r>
            <a:br>
              <a:rPr lang="fr-FR" b="1" dirty="0">
                <a:solidFill>
                  <a:srgbClr val="002060"/>
                </a:solidFill>
              </a:rPr>
            </a:br>
            <a:r>
              <a:rPr lang="fr-FR" b="1" dirty="0">
                <a:solidFill>
                  <a:srgbClr val="002060"/>
                </a:solidFill>
              </a:rPr>
              <a:t>l’accompagnement</a:t>
            </a:r>
          </a:p>
        </p:txBody>
      </p:sp>
      <p:pic>
        <p:nvPicPr>
          <p:cNvPr id="7" name="Image 6"/>
          <p:cNvPicPr>
            <a:picLocks noChangeAspect="1"/>
          </p:cNvPicPr>
          <p:nvPr/>
        </p:nvPicPr>
        <p:blipFill rotWithShape="1">
          <a:blip r:embed="rId3">
            <a:extLst>
              <a:ext uri="{28A0092B-C50C-407E-A947-70E740481C1C}">
                <a14:useLocalDpi xmlns:a14="http://schemas.microsoft.com/office/drawing/2010/main" val="0"/>
              </a:ext>
            </a:extLst>
          </a:blip>
          <a:srcRect r="48828"/>
          <a:stretch/>
        </p:blipFill>
        <p:spPr>
          <a:xfrm>
            <a:off x="64222" y="104481"/>
            <a:ext cx="1460740" cy="681384"/>
          </a:xfrm>
          <a:prstGeom prst="homePlate">
            <a:avLst/>
          </a:prstGeom>
        </p:spPr>
      </p:pic>
      <p:pic>
        <p:nvPicPr>
          <p:cNvPr id="4"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05485" y="98884"/>
            <a:ext cx="1203512" cy="684566"/>
          </a:xfrm>
          <a:prstGeom prst="rect">
            <a:avLst/>
          </a:prstGeom>
        </p:spPr>
      </p:pic>
      <p:sp>
        <p:nvSpPr>
          <p:cNvPr id="18" name="Espace réservé du contenu 2"/>
          <p:cNvSpPr txBox="1">
            <a:spLocks/>
          </p:cNvSpPr>
          <p:nvPr/>
        </p:nvSpPr>
        <p:spPr>
          <a:xfrm>
            <a:off x="1095219" y="1660621"/>
            <a:ext cx="10515600" cy="7407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2400" dirty="0">
              <a:solidFill>
                <a:srgbClr val="002060"/>
              </a:solidFill>
            </a:endParaRPr>
          </a:p>
        </p:txBody>
      </p:sp>
      <p:sp>
        <p:nvSpPr>
          <p:cNvPr id="19" name="Espace réservé du contenu 2"/>
          <p:cNvSpPr txBox="1">
            <a:spLocks/>
          </p:cNvSpPr>
          <p:nvPr/>
        </p:nvSpPr>
        <p:spPr>
          <a:xfrm>
            <a:off x="1407055" y="2144650"/>
            <a:ext cx="10515600" cy="7407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fr-FR" sz="2400" dirty="0">
              <a:solidFill>
                <a:srgbClr val="002060"/>
              </a:solidFill>
            </a:endParaRPr>
          </a:p>
        </p:txBody>
      </p:sp>
      <p:grpSp>
        <p:nvGrpSpPr>
          <p:cNvPr id="20" name="Groupe 19"/>
          <p:cNvGrpSpPr/>
          <p:nvPr/>
        </p:nvGrpSpPr>
        <p:grpSpPr>
          <a:xfrm>
            <a:off x="662808" y="1983690"/>
            <a:ext cx="2476500" cy="2666081"/>
            <a:chOff x="949134" y="3722934"/>
            <a:chExt cx="2476500" cy="2666081"/>
          </a:xfrm>
        </p:grpSpPr>
        <p:sp>
          <p:nvSpPr>
            <p:cNvPr id="21" name="Rectangle 20"/>
            <p:cNvSpPr/>
            <p:nvPr/>
          </p:nvSpPr>
          <p:spPr>
            <a:xfrm>
              <a:off x="949134" y="4357690"/>
              <a:ext cx="2476500" cy="2031325"/>
            </a:xfrm>
            <a:prstGeom prst="rect">
              <a:avLst/>
            </a:prstGeom>
            <a:ln>
              <a:solidFill>
                <a:srgbClr val="002060"/>
              </a:solidFill>
            </a:ln>
          </p:spPr>
          <p:txBody>
            <a:bodyPr wrap="square">
              <a:spAutoFit/>
            </a:bodyPr>
            <a:lstStyle/>
            <a:p>
              <a:endParaRPr lang="fr-FR" dirty="0">
                <a:solidFill>
                  <a:srgbClr val="000000"/>
                </a:solidFill>
              </a:endParaRPr>
            </a:p>
            <a:p>
              <a:pPr algn="ctr"/>
              <a:r>
                <a:rPr lang="fr-FR" dirty="0">
                  <a:solidFill>
                    <a:srgbClr val="000000"/>
                  </a:solidFill>
                </a:rPr>
                <a:t> </a:t>
              </a:r>
              <a:r>
                <a:rPr lang="fr-FR" dirty="0">
                  <a:solidFill>
                    <a:srgbClr val="002060"/>
                  </a:solidFill>
                </a:rPr>
                <a:t>Rétrocession : chaque patient à identifié une pharmacie d’officine dédiée</a:t>
              </a:r>
            </a:p>
            <a:p>
              <a:pPr algn="ctr"/>
              <a:endParaRPr lang="fr-FR" dirty="0">
                <a:solidFill>
                  <a:srgbClr val="002060"/>
                </a:solidFill>
              </a:endParaRPr>
            </a:p>
            <a:p>
              <a:pPr algn="ctr"/>
              <a:endParaRPr lang="fr-FR" dirty="0">
                <a:solidFill>
                  <a:srgbClr val="002060"/>
                </a:solidFill>
              </a:endParaRPr>
            </a:p>
          </p:txBody>
        </p:sp>
        <p:pic>
          <p:nvPicPr>
            <p:cNvPr id="22" name="Image 21"/>
            <p:cNvPicPr>
              <a:picLocks noChangeAspect="1"/>
            </p:cNvPicPr>
            <p:nvPr/>
          </p:nvPicPr>
          <p:blipFill rotWithShape="1">
            <a:blip r:embed="rId5"/>
            <a:srcRect l="11636" t="5634" r="7862" b="5416"/>
            <a:stretch/>
          </p:blipFill>
          <p:spPr>
            <a:xfrm>
              <a:off x="1730184" y="3722934"/>
              <a:ext cx="914399" cy="895350"/>
            </a:xfrm>
            <a:prstGeom prst="ellipse">
              <a:avLst/>
            </a:prstGeom>
          </p:spPr>
        </p:pic>
      </p:grpSp>
      <p:grpSp>
        <p:nvGrpSpPr>
          <p:cNvPr id="23" name="Groupe 22"/>
          <p:cNvGrpSpPr/>
          <p:nvPr/>
        </p:nvGrpSpPr>
        <p:grpSpPr>
          <a:xfrm>
            <a:off x="4629150" y="2523112"/>
            <a:ext cx="2476500" cy="2946332"/>
            <a:chOff x="7118333" y="3725710"/>
            <a:chExt cx="2476500" cy="2946332"/>
          </a:xfrm>
        </p:grpSpPr>
        <p:sp>
          <p:nvSpPr>
            <p:cNvPr id="24" name="Rectangle 23"/>
            <p:cNvSpPr/>
            <p:nvPr/>
          </p:nvSpPr>
          <p:spPr>
            <a:xfrm>
              <a:off x="7118333" y="4363718"/>
              <a:ext cx="2476500" cy="2308324"/>
            </a:xfrm>
            <a:prstGeom prst="rect">
              <a:avLst/>
            </a:prstGeom>
            <a:ln>
              <a:solidFill>
                <a:srgbClr val="002060"/>
              </a:solidFill>
            </a:ln>
          </p:spPr>
          <p:txBody>
            <a:bodyPr wrap="square">
              <a:spAutoFit/>
            </a:bodyPr>
            <a:lstStyle/>
            <a:p>
              <a:endParaRPr lang="fr-FR" dirty="0">
                <a:solidFill>
                  <a:srgbClr val="000000"/>
                </a:solidFill>
              </a:endParaRPr>
            </a:p>
            <a:p>
              <a:pPr algn="ctr"/>
              <a:r>
                <a:rPr lang="fr-FR" dirty="0">
                  <a:solidFill>
                    <a:srgbClr val="002060"/>
                  </a:solidFill>
                </a:rPr>
                <a:t>Invitation des pharmaciens à participer à la formation 1 mois avant le passage en ville</a:t>
              </a:r>
            </a:p>
            <a:p>
              <a:pPr algn="ctr"/>
              <a:endParaRPr lang="fr-FR" dirty="0">
                <a:solidFill>
                  <a:srgbClr val="002060"/>
                </a:solidFill>
              </a:endParaRPr>
            </a:p>
            <a:p>
              <a:pPr algn="ctr"/>
              <a:endParaRPr lang="fr-FR" dirty="0">
                <a:solidFill>
                  <a:srgbClr val="002060"/>
                </a:solidFill>
              </a:endParaRPr>
            </a:p>
          </p:txBody>
        </p:sp>
        <p:grpSp>
          <p:nvGrpSpPr>
            <p:cNvPr id="25" name="Groupe 24"/>
            <p:cNvGrpSpPr/>
            <p:nvPr/>
          </p:nvGrpSpPr>
          <p:grpSpPr>
            <a:xfrm>
              <a:off x="7917322" y="3725710"/>
              <a:ext cx="878522" cy="878522"/>
              <a:chOff x="7917322" y="3725710"/>
              <a:chExt cx="878522" cy="878522"/>
            </a:xfrm>
          </p:grpSpPr>
          <p:sp>
            <p:nvSpPr>
              <p:cNvPr id="26" name="Ellipse 25"/>
              <p:cNvSpPr/>
              <p:nvPr/>
            </p:nvSpPr>
            <p:spPr>
              <a:xfrm>
                <a:off x="7917322" y="3759601"/>
                <a:ext cx="878522" cy="759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7" name="Image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17322" y="3725710"/>
                <a:ext cx="878522" cy="878522"/>
              </a:xfrm>
              <a:prstGeom prst="rect">
                <a:avLst/>
              </a:prstGeom>
            </p:spPr>
          </p:pic>
        </p:grpSp>
      </p:grpSp>
      <p:grpSp>
        <p:nvGrpSpPr>
          <p:cNvPr id="33" name="Groupe 32"/>
          <p:cNvGrpSpPr/>
          <p:nvPr/>
        </p:nvGrpSpPr>
        <p:grpSpPr>
          <a:xfrm>
            <a:off x="8566387" y="3276133"/>
            <a:ext cx="2476500" cy="2651935"/>
            <a:chOff x="6884063" y="3933374"/>
            <a:chExt cx="2476500" cy="2651935"/>
          </a:xfrm>
        </p:grpSpPr>
        <p:sp>
          <p:nvSpPr>
            <p:cNvPr id="29" name="Rectangle 28"/>
            <p:cNvSpPr/>
            <p:nvPr/>
          </p:nvSpPr>
          <p:spPr>
            <a:xfrm>
              <a:off x="6884063" y="4553984"/>
              <a:ext cx="2476500" cy="2031325"/>
            </a:xfrm>
            <a:prstGeom prst="rect">
              <a:avLst/>
            </a:prstGeom>
            <a:ln>
              <a:solidFill>
                <a:srgbClr val="002060"/>
              </a:solidFill>
            </a:ln>
          </p:spPr>
          <p:txBody>
            <a:bodyPr wrap="square">
              <a:spAutoFit/>
            </a:bodyPr>
            <a:lstStyle/>
            <a:p>
              <a:endParaRPr lang="fr-FR" dirty="0">
                <a:solidFill>
                  <a:srgbClr val="000000"/>
                </a:solidFill>
              </a:endParaRPr>
            </a:p>
            <a:p>
              <a:pPr algn="ctr"/>
              <a:r>
                <a:rPr lang="fr-FR" dirty="0">
                  <a:solidFill>
                    <a:srgbClr val="002060"/>
                  </a:solidFill>
                </a:rPr>
                <a:t>Formation élaborée par le pharmacien et le médecin hospitalier du centre de compétences des </a:t>
              </a:r>
              <a:r>
                <a:rPr lang="fr-FR" dirty="0" err="1">
                  <a:solidFill>
                    <a:srgbClr val="002060"/>
                  </a:solidFill>
                </a:rPr>
                <a:t>angio-oedèmes</a:t>
              </a:r>
              <a:r>
                <a:rPr lang="fr-FR" dirty="0">
                  <a:solidFill>
                    <a:srgbClr val="002060"/>
                  </a:solidFill>
                </a:rPr>
                <a:t> à </a:t>
              </a:r>
              <a:r>
                <a:rPr lang="fr-FR" dirty="0" err="1">
                  <a:solidFill>
                    <a:srgbClr val="002060"/>
                  </a:solidFill>
                </a:rPr>
                <a:t>kinine</a:t>
              </a:r>
              <a:r>
                <a:rPr lang="fr-FR" dirty="0">
                  <a:solidFill>
                    <a:srgbClr val="002060"/>
                  </a:solidFill>
                </a:rPr>
                <a:t> </a:t>
              </a:r>
            </a:p>
          </p:txBody>
        </p:sp>
        <p:grpSp>
          <p:nvGrpSpPr>
            <p:cNvPr id="32" name="Groupe 31"/>
            <p:cNvGrpSpPr/>
            <p:nvPr/>
          </p:nvGrpSpPr>
          <p:grpSpPr>
            <a:xfrm>
              <a:off x="7675505" y="3933374"/>
              <a:ext cx="893617" cy="844631"/>
              <a:chOff x="7554191" y="3525916"/>
              <a:chExt cx="893617" cy="844631"/>
            </a:xfrm>
          </p:grpSpPr>
          <p:sp>
            <p:nvSpPr>
              <p:cNvPr id="31" name="Ellipse 30"/>
              <p:cNvSpPr/>
              <p:nvPr/>
            </p:nvSpPr>
            <p:spPr>
              <a:xfrm>
                <a:off x="7554191" y="3525916"/>
                <a:ext cx="893617" cy="844631"/>
              </a:xfrm>
              <a:prstGeom prst="ellipse">
                <a:avLst/>
              </a:prstGeom>
              <a:solidFill>
                <a:srgbClr val="CED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63854" y="3703305"/>
                <a:ext cx="674289" cy="521520"/>
              </a:xfrm>
              <a:prstGeom prst="rect">
                <a:avLst/>
              </a:prstGeom>
            </p:spPr>
          </p:pic>
        </p:grpSp>
      </p:grpSp>
      <p:grpSp>
        <p:nvGrpSpPr>
          <p:cNvPr id="44" name="Groupe 43"/>
          <p:cNvGrpSpPr/>
          <p:nvPr/>
        </p:nvGrpSpPr>
        <p:grpSpPr>
          <a:xfrm>
            <a:off x="783508" y="2425180"/>
            <a:ext cx="10894279" cy="1026945"/>
            <a:chOff x="783508" y="2425180"/>
            <a:chExt cx="10894279" cy="1026945"/>
          </a:xfrm>
        </p:grpSpPr>
        <p:sp>
          <p:nvSpPr>
            <p:cNvPr id="36" name="Rectangle 35"/>
            <p:cNvSpPr/>
            <p:nvPr/>
          </p:nvSpPr>
          <p:spPr>
            <a:xfrm rot="563513" flipV="1">
              <a:off x="783508" y="2425180"/>
              <a:ext cx="10894279" cy="74129"/>
            </a:xfrm>
            <a:prstGeom prst="rect">
              <a:avLst/>
            </a:prstGeom>
            <a:solidFill>
              <a:srgbClr val="20637E">
                <a:alpha val="2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41"/>
            <p:cNvSpPr/>
            <p:nvPr/>
          </p:nvSpPr>
          <p:spPr>
            <a:xfrm rot="2159632">
              <a:off x="11183032" y="3177275"/>
              <a:ext cx="456640" cy="76755"/>
            </a:xfrm>
            <a:prstGeom prst="rect">
              <a:avLst/>
            </a:prstGeom>
            <a:solidFill>
              <a:srgbClr val="20637E">
                <a:alpha val="2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42"/>
            <p:cNvSpPr/>
            <p:nvPr/>
          </p:nvSpPr>
          <p:spPr>
            <a:xfrm rot="20327406">
              <a:off x="11157483" y="3381589"/>
              <a:ext cx="456022" cy="70536"/>
            </a:xfrm>
            <a:prstGeom prst="rect">
              <a:avLst/>
            </a:prstGeom>
            <a:solidFill>
              <a:srgbClr val="20637E">
                <a:alpha val="2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Espace réservé du numéro de diapositive 2"/>
          <p:cNvSpPr>
            <a:spLocks noGrp="1"/>
          </p:cNvSpPr>
          <p:nvPr>
            <p:ph type="sldNum" sz="quarter" idx="12"/>
          </p:nvPr>
        </p:nvSpPr>
        <p:spPr/>
        <p:txBody>
          <a:bodyPr/>
          <a:lstStyle/>
          <a:p>
            <a:fld id="{B55033BA-0667-42D6-A1E4-23FF7920D2EC}" type="slidenum">
              <a:rPr lang="fr-FR" smtClean="0"/>
              <a:t>4</a:t>
            </a:fld>
            <a:endParaRPr lang="fr-FR"/>
          </a:p>
        </p:txBody>
      </p:sp>
    </p:spTree>
    <p:extLst>
      <p:ext uri="{BB962C8B-B14F-4D97-AF65-F5344CB8AC3E}">
        <p14:creationId xmlns:p14="http://schemas.microsoft.com/office/powerpoint/2010/main" val="3567586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0" y="1222131"/>
            <a:ext cx="12192000" cy="2013172"/>
          </a:xfrm>
          <a:prstGeom prst="rect">
            <a:avLst/>
          </a:prstGeom>
          <a:solidFill>
            <a:srgbClr val="20637E">
              <a:alpha val="2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629150" y="135850"/>
            <a:ext cx="10515600" cy="1325563"/>
          </a:xfrm>
        </p:spPr>
        <p:txBody>
          <a:bodyPr>
            <a:normAutofit/>
          </a:bodyPr>
          <a:lstStyle/>
          <a:p>
            <a:r>
              <a:rPr lang="fr-FR" b="1" dirty="0">
                <a:solidFill>
                  <a:srgbClr val="002060"/>
                </a:solidFill>
              </a:rPr>
              <a:t>Formation</a:t>
            </a:r>
          </a:p>
        </p:txBody>
      </p:sp>
      <p:pic>
        <p:nvPicPr>
          <p:cNvPr id="7" name="Image 6"/>
          <p:cNvPicPr>
            <a:picLocks noChangeAspect="1"/>
          </p:cNvPicPr>
          <p:nvPr/>
        </p:nvPicPr>
        <p:blipFill rotWithShape="1">
          <a:blip r:embed="rId3">
            <a:extLst>
              <a:ext uri="{28A0092B-C50C-407E-A947-70E740481C1C}">
                <a14:useLocalDpi xmlns:a14="http://schemas.microsoft.com/office/drawing/2010/main" val="0"/>
              </a:ext>
            </a:extLst>
          </a:blip>
          <a:srcRect r="48828"/>
          <a:stretch/>
        </p:blipFill>
        <p:spPr>
          <a:xfrm>
            <a:off x="85569" y="6192378"/>
            <a:ext cx="1460740" cy="681384"/>
          </a:xfrm>
          <a:prstGeom prst="homePlate">
            <a:avLst/>
          </a:prstGeom>
        </p:spPr>
      </p:pic>
      <p:pic>
        <p:nvPicPr>
          <p:cNvPr id="4"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55998" y="6150592"/>
            <a:ext cx="1203512" cy="684566"/>
          </a:xfrm>
          <a:prstGeom prst="rect">
            <a:avLst/>
          </a:prstGeom>
        </p:spPr>
      </p:pic>
      <p:sp>
        <p:nvSpPr>
          <p:cNvPr id="18" name="Espace réservé du contenu 2"/>
          <p:cNvSpPr txBox="1">
            <a:spLocks/>
          </p:cNvSpPr>
          <p:nvPr/>
        </p:nvSpPr>
        <p:spPr>
          <a:xfrm>
            <a:off x="1095219" y="1660621"/>
            <a:ext cx="10515600" cy="7407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2400" dirty="0">
              <a:solidFill>
                <a:srgbClr val="002060"/>
              </a:solidFill>
            </a:endParaRPr>
          </a:p>
        </p:txBody>
      </p:sp>
      <p:sp>
        <p:nvSpPr>
          <p:cNvPr id="19" name="Espace réservé du contenu 2"/>
          <p:cNvSpPr txBox="1">
            <a:spLocks/>
          </p:cNvSpPr>
          <p:nvPr/>
        </p:nvSpPr>
        <p:spPr>
          <a:xfrm>
            <a:off x="1378480" y="2144141"/>
            <a:ext cx="10515600" cy="7407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fr-FR" sz="2400" dirty="0">
              <a:solidFill>
                <a:srgbClr val="002060"/>
              </a:solidFill>
            </a:endParaRPr>
          </a:p>
        </p:txBody>
      </p:sp>
      <p:pic>
        <p:nvPicPr>
          <p:cNvPr id="34" name="Image 33"/>
          <p:cNvPicPr>
            <a:picLocks noChangeAspect="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789545" y="1380861"/>
            <a:ext cx="674289" cy="521520"/>
          </a:xfrm>
          <a:prstGeom prst="rect">
            <a:avLst/>
          </a:prstGeom>
        </p:spPr>
      </p:pic>
      <p:sp>
        <p:nvSpPr>
          <p:cNvPr id="35" name="Rectangle 34"/>
          <p:cNvSpPr/>
          <p:nvPr/>
        </p:nvSpPr>
        <p:spPr>
          <a:xfrm>
            <a:off x="2246209" y="2119917"/>
            <a:ext cx="1744270" cy="523220"/>
          </a:xfrm>
          <a:prstGeom prst="rect">
            <a:avLst/>
          </a:prstGeom>
        </p:spPr>
        <p:txBody>
          <a:bodyPr wrap="square">
            <a:spAutoFit/>
          </a:bodyPr>
          <a:lstStyle/>
          <a:p>
            <a:pPr algn="ctr"/>
            <a:r>
              <a:rPr lang="fr-FR" sz="2800" dirty="0">
                <a:solidFill>
                  <a:srgbClr val="002060"/>
                </a:solidFill>
              </a:rPr>
              <a:t>Webinaire</a:t>
            </a:r>
            <a:endParaRPr lang="fr-FR" sz="4000" dirty="0">
              <a:solidFill>
                <a:srgbClr val="002060"/>
              </a:solidFill>
            </a:endParaRPr>
          </a:p>
        </p:txBody>
      </p:sp>
      <p:pic>
        <p:nvPicPr>
          <p:cNvPr id="6" name="Imag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55149" y="1474477"/>
            <a:ext cx="502690" cy="502690"/>
          </a:xfrm>
          <a:prstGeom prst="rect">
            <a:avLst/>
          </a:prstGeom>
        </p:spPr>
      </p:pic>
      <p:sp>
        <p:nvSpPr>
          <p:cNvPr id="38" name="Rectangle 37"/>
          <p:cNvSpPr/>
          <p:nvPr/>
        </p:nvSpPr>
        <p:spPr>
          <a:xfrm>
            <a:off x="4680045" y="2178502"/>
            <a:ext cx="1266667" cy="523220"/>
          </a:xfrm>
          <a:prstGeom prst="rect">
            <a:avLst/>
          </a:prstGeom>
        </p:spPr>
        <p:txBody>
          <a:bodyPr wrap="square">
            <a:spAutoFit/>
          </a:bodyPr>
          <a:lstStyle/>
          <a:p>
            <a:pPr algn="ctr"/>
            <a:r>
              <a:rPr lang="fr-FR" sz="2800" dirty="0">
                <a:solidFill>
                  <a:srgbClr val="002060"/>
                </a:solidFill>
              </a:rPr>
              <a:t>90 min</a:t>
            </a:r>
            <a:endParaRPr lang="fr-FR" sz="4000" dirty="0">
              <a:solidFill>
                <a:srgbClr val="002060"/>
              </a:solidFill>
            </a:endParaRPr>
          </a:p>
        </p:txBody>
      </p:sp>
      <p:pic>
        <p:nvPicPr>
          <p:cNvPr id="8" name="Image 7"/>
          <p:cNvPicPr>
            <a:picLocks noChangeAspect="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537953" y="1504206"/>
            <a:ext cx="518998" cy="518998"/>
          </a:xfrm>
          <a:prstGeom prst="rect">
            <a:avLst/>
          </a:prstGeom>
        </p:spPr>
      </p:pic>
      <p:sp>
        <p:nvSpPr>
          <p:cNvPr id="39" name="Rectangle 38"/>
          <p:cNvSpPr/>
          <p:nvPr/>
        </p:nvSpPr>
        <p:spPr>
          <a:xfrm>
            <a:off x="6636278" y="2038741"/>
            <a:ext cx="4841347" cy="1015663"/>
          </a:xfrm>
          <a:prstGeom prst="rect">
            <a:avLst/>
          </a:prstGeom>
        </p:spPr>
        <p:txBody>
          <a:bodyPr wrap="square">
            <a:spAutoFit/>
          </a:bodyPr>
          <a:lstStyle/>
          <a:p>
            <a:pPr marL="285750" indent="-285750">
              <a:buFont typeface="Arial" panose="020B0604020202020204" pitchFamily="34" charset="0"/>
              <a:buChar char="•"/>
            </a:pPr>
            <a:r>
              <a:rPr lang="fr-FR" sz="2000" dirty="0">
                <a:solidFill>
                  <a:srgbClr val="002060"/>
                </a:solidFill>
              </a:rPr>
              <a:t>un pharmacien et un médecin du CCAK </a:t>
            </a:r>
          </a:p>
          <a:p>
            <a:pPr marL="285750" indent="-285750">
              <a:buFont typeface="Arial" panose="020B0604020202020204" pitchFamily="34" charset="0"/>
              <a:buChar char="•"/>
            </a:pPr>
            <a:r>
              <a:rPr lang="fr-FR" sz="2000" dirty="0">
                <a:solidFill>
                  <a:srgbClr val="002060"/>
                </a:solidFill>
              </a:rPr>
              <a:t>un pharmacien de la rétrocession </a:t>
            </a:r>
          </a:p>
          <a:p>
            <a:pPr marL="285750" indent="-285750">
              <a:buFont typeface="Arial" panose="020B0604020202020204" pitchFamily="34" charset="0"/>
              <a:buChar char="•"/>
            </a:pPr>
            <a:r>
              <a:rPr lang="fr-FR" sz="2000" dirty="0">
                <a:solidFill>
                  <a:srgbClr val="002060"/>
                </a:solidFill>
              </a:rPr>
              <a:t>REIPO</a:t>
            </a:r>
          </a:p>
        </p:txBody>
      </p:sp>
      <p:pic>
        <p:nvPicPr>
          <p:cNvPr id="40" name="Image 3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84761" y="3422682"/>
            <a:ext cx="878522" cy="878522"/>
          </a:xfrm>
          <a:prstGeom prst="rect">
            <a:avLst/>
          </a:prstGeom>
        </p:spPr>
      </p:pic>
      <p:sp>
        <p:nvSpPr>
          <p:cNvPr id="42" name="Rectangle 41"/>
          <p:cNvSpPr/>
          <p:nvPr/>
        </p:nvSpPr>
        <p:spPr>
          <a:xfrm>
            <a:off x="85569" y="4456988"/>
            <a:ext cx="3276907" cy="1200329"/>
          </a:xfrm>
          <a:prstGeom prst="rect">
            <a:avLst/>
          </a:prstGeom>
        </p:spPr>
        <p:txBody>
          <a:bodyPr wrap="square">
            <a:spAutoFit/>
          </a:bodyPr>
          <a:lstStyle/>
          <a:p>
            <a:pPr algn="ctr"/>
            <a:r>
              <a:rPr lang="fr-FR" dirty="0">
                <a:solidFill>
                  <a:srgbClr val="002060"/>
                </a:solidFill>
              </a:rPr>
              <a:t>3 pharmaciens d’officine </a:t>
            </a:r>
          </a:p>
          <a:p>
            <a:pPr algn="ctr"/>
            <a:r>
              <a:rPr lang="fr-FR" dirty="0">
                <a:solidFill>
                  <a:srgbClr val="002060"/>
                </a:solidFill>
              </a:rPr>
              <a:t>= </a:t>
            </a:r>
          </a:p>
          <a:p>
            <a:pPr algn="ctr"/>
            <a:r>
              <a:rPr lang="fr-FR" dirty="0">
                <a:solidFill>
                  <a:srgbClr val="002060"/>
                </a:solidFill>
              </a:rPr>
              <a:t>100 % des patients suivis au centre de compétence</a:t>
            </a:r>
          </a:p>
        </p:txBody>
      </p:sp>
      <p:sp>
        <p:nvSpPr>
          <p:cNvPr id="13" name="Rectangle 12"/>
          <p:cNvSpPr/>
          <p:nvPr/>
        </p:nvSpPr>
        <p:spPr>
          <a:xfrm>
            <a:off x="4363481" y="4486239"/>
            <a:ext cx="4511593" cy="2000548"/>
          </a:xfrm>
          <a:prstGeom prst="rect">
            <a:avLst/>
          </a:prstGeom>
        </p:spPr>
        <p:txBody>
          <a:bodyPr wrap="square">
            <a:spAutoFit/>
          </a:bodyPr>
          <a:lstStyle/>
          <a:p>
            <a:pPr marL="735330" indent="-285750">
              <a:spcAft>
                <a:spcPts val="0"/>
              </a:spcAft>
              <a:buFont typeface="Wingdings" panose="05000000000000000000" pitchFamily="2" charset="2"/>
              <a:buChar char="§"/>
            </a:pPr>
            <a:r>
              <a:rPr lang="fr-FR" dirty="0">
                <a:solidFill>
                  <a:srgbClr val="002060"/>
                </a:solidFill>
              </a:rPr>
              <a:t>Rôle du CCAK dans le suivi des patients ; </a:t>
            </a:r>
          </a:p>
          <a:p>
            <a:pPr marL="449580">
              <a:spcAft>
                <a:spcPts val="0"/>
              </a:spcAft>
            </a:pPr>
            <a:endParaRPr lang="fr-FR" sz="800" dirty="0">
              <a:solidFill>
                <a:srgbClr val="002060"/>
              </a:solidFill>
            </a:endParaRPr>
          </a:p>
          <a:p>
            <a:pPr marL="735330" indent="-285750">
              <a:spcAft>
                <a:spcPts val="0"/>
              </a:spcAft>
              <a:buFont typeface="Wingdings" panose="05000000000000000000" pitchFamily="2" charset="2"/>
              <a:buChar char="§"/>
            </a:pPr>
            <a:r>
              <a:rPr lang="fr-FR" dirty="0">
                <a:solidFill>
                  <a:srgbClr val="002060"/>
                </a:solidFill>
              </a:rPr>
              <a:t>Rappel sur la pathologie et le médicament </a:t>
            </a:r>
            <a:r>
              <a:rPr lang="fr-FR" sz="1400" dirty="0">
                <a:solidFill>
                  <a:srgbClr val="002060"/>
                </a:solidFill>
              </a:rPr>
              <a:t>; </a:t>
            </a:r>
          </a:p>
          <a:p>
            <a:pPr marL="449580">
              <a:spcAft>
                <a:spcPts val="0"/>
              </a:spcAft>
            </a:pPr>
            <a:endParaRPr lang="fr-FR" sz="800" dirty="0">
              <a:solidFill>
                <a:srgbClr val="002060"/>
              </a:solidFill>
            </a:endParaRPr>
          </a:p>
          <a:p>
            <a:pPr marL="735330" indent="-285750">
              <a:spcAft>
                <a:spcPts val="0"/>
              </a:spcAft>
              <a:buFont typeface="Wingdings" panose="05000000000000000000" pitchFamily="2" charset="2"/>
              <a:buChar char="§"/>
            </a:pPr>
            <a:r>
              <a:rPr lang="fr-FR" dirty="0">
                <a:solidFill>
                  <a:srgbClr val="002060"/>
                </a:solidFill>
              </a:rPr>
              <a:t>Conseils de bon usage</a:t>
            </a:r>
            <a:r>
              <a:rPr lang="fr-FR" sz="1400" dirty="0">
                <a:solidFill>
                  <a:srgbClr val="002060"/>
                </a:solidFill>
              </a:rPr>
              <a:t>.</a:t>
            </a:r>
            <a:r>
              <a:rPr lang="fr-FR" dirty="0">
                <a:solidFill>
                  <a:srgbClr val="002060"/>
                </a:solidFill>
              </a:rPr>
              <a:t> </a:t>
            </a:r>
          </a:p>
          <a:p>
            <a:pPr marL="735330" indent="-285750">
              <a:spcAft>
                <a:spcPts val="0"/>
              </a:spcAft>
              <a:buFont typeface="Wingdings" panose="05000000000000000000" pitchFamily="2" charset="2"/>
              <a:buChar char="§"/>
            </a:pPr>
            <a:endParaRPr lang="fr-FR" dirty="0">
              <a:solidFill>
                <a:srgbClr val="002060"/>
              </a:solidFill>
            </a:endParaRPr>
          </a:p>
        </p:txBody>
      </p:sp>
      <p:pic>
        <p:nvPicPr>
          <p:cNvPr id="14" name="Image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930774" y="3525287"/>
            <a:ext cx="688504" cy="688504"/>
          </a:xfrm>
          <a:prstGeom prst="rect">
            <a:avLst/>
          </a:prstGeom>
        </p:spPr>
      </p:pic>
      <p:pic>
        <p:nvPicPr>
          <p:cNvPr id="16" name="Image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002707" y="3294183"/>
            <a:ext cx="953291" cy="953291"/>
          </a:xfrm>
          <a:prstGeom prst="rect">
            <a:avLst/>
          </a:prstGeom>
        </p:spPr>
      </p:pic>
      <p:sp>
        <p:nvSpPr>
          <p:cNvPr id="44" name="Rectangle 43"/>
          <p:cNvSpPr/>
          <p:nvPr/>
        </p:nvSpPr>
        <p:spPr>
          <a:xfrm>
            <a:off x="8619025" y="4480151"/>
            <a:ext cx="3276907" cy="646331"/>
          </a:xfrm>
          <a:prstGeom prst="rect">
            <a:avLst/>
          </a:prstGeom>
        </p:spPr>
        <p:txBody>
          <a:bodyPr wrap="square">
            <a:spAutoFit/>
          </a:bodyPr>
          <a:lstStyle/>
          <a:p>
            <a:pPr algn="ctr"/>
            <a:r>
              <a:rPr lang="fr-FR" dirty="0">
                <a:solidFill>
                  <a:srgbClr val="002060"/>
                </a:solidFill>
              </a:rPr>
              <a:t>Réponses aux </a:t>
            </a:r>
          </a:p>
          <a:p>
            <a:pPr algn="ctr"/>
            <a:r>
              <a:rPr lang="fr-FR" dirty="0">
                <a:solidFill>
                  <a:srgbClr val="002060"/>
                </a:solidFill>
              </a:rPr>
              <a:t>questions</a:t>
            </a:r>
          </a:p>
        </p:txBody>
      </p:sp>
      <p:sp>
        <p:nvSpPr>
          <p:cNvPr id="3" name="Espace réservé du numéro de diapositive 2"/>
          <p:cNvSpPr>
            <a:spLocks noGrp="1"/>
          </p:cNvSpPr>
          <p:nvPr>
            <p:ph type="sldNum" sz="quarter" idx="12"/>
          </p:nvPr>
        </p:nvSpPr>
        <p:spPr>
          <a:xfrm>
            <a:off x="7469298" y="6492875"/>
            <a:ext cx="2743200" cy="365125"/>
          </a:xfrm>
        </p:spPr>
        <p:txBody>
          <a:bodyPr/>
          <a:lstStyle/>
          <a:p>
            <a:fld id="{B55033BA-0667-42D6-A1E4-23FF7920D2EC}" type="slidenum">
              <a:rPr lang="fr-FR" smtClean="0"/>
              <a:t>5</a:t>
            </a:fld>
            <a:endParaRPr lang="fr-FR" dirty="0"/>
          </a:p>
        </p:txBody>
      </p:sp>
    </p:spTree>
    <p:extLst>
      <p:ext uri="{BB962C8B-B14F-4D97-AF65-F5344CB8AC3E}">
        <p14:creationId xmlns:p14="http://schemas.microsoft.com/office/powerpoint/2010/main" val="279918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llipse 39"/>
          <p:cNvSpPr/>
          <p:nvPr/>
        </p:nvSpPr>
        <p:spPr>
          <a:xfrm>
            <a:off x="5894696" y="571499"/>
            <a:ext cx="6605584" cy="6696076"/>
          </a:xfrm>
          <a:prstGeom prst="ellipse">
            <a:avLst/>
          </a:prstGeom>
          <a:solidFill>
            <a:srgbClr val="48BFC8">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llipse 24"/>
          <p:cNvSpPr/>
          <p:nvPr/>
        </p:nvSpPr>
        <p:spPr>
          <a:xfrm>
            <a:off x="-263769" y="571499"/>
            <a:ext cx="6713935" cy="6696075"/>
          </a:xfrm>
          <a:prstGeom prst="ellipse">
            <a:avLst/>
          </a:prstGeom>
          <a:solidFill>
            <a:srgbClr val="CEDDE3">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9747" y="5023638"/>
            <a:ext cx="718078" cy="718078"/>
          </a:xfrm>
          <a:prstGeom prst="rect">
            <a:avLst/>
          </a:prstGeom>
        </p:spPr>
      </p:pic>
      <p:sp>
        <p:nvSpPr>
          <p:cNvPr id="5" name="Rectangle 4"/>
          <p:cNvSpPr/>
          <p:nvPr/>
        </p:nvSpPr>
        <p:spPr>
          <a:xfrm>
            <a:off x="390689" y="4875850"/>
            <a:ext cx="2828925" cy="923330"/>
          </a:xfrm>
          <a:prstGeom prst="rect">
            <a:avLst/>
          </a:prstGeom>
        </p:spPr>
        <p:txBody>
          <a:bodyPr wrap="square">
            <a:spAutoFit/>
          </a:bodyPr>
          <a:lstStyle/>
          <a:p>
            <a:pPr algn="ctr"/>
            <a:r>
              <a:rPr lang="fr-FR" dirty="0">
                <a:solidFill>
                  <a:srgbClr val="002060"/>
                </a:solidFill>
              </a:rPr>
              <a:t>Transmission de la </a:t>
            </a:r>
          </a:p>
          <a:p>
            <a:pPr algn="ctr"/>
            <a:r>
              <a:rPr lang="fr-FR" dirty="0">
                <a:solidFill>
                  <a:srgbClr val="002060"/>
                </a:solidFill>
              </a:rPr>
              <a:t>dernière date de venue en rétrocession de leur patient</a:t>
            </a:r>
          </a:p>
        </p:txBody>
      </p:sp>
      <p:pic>
        <p:nvPicPr>
          <p:cNvPr id="6" name="Image 5"/>
          <p:cNvPicPr>
            <a:picLocks noChangeAspect="1"/>
          </p:cNvPicPr>
          <p:nvPr/>
        </p:nvPicPr>
        <p:blipFill>
          <a:blip r:embed="rId4" cstate="print">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tretch>
            <a:fillRect/>
          </a:stretch>
        </p:blipFill>
        <p:spPr>
          <a:xfrm>
            <a:off x="1475552" y="5860211"/>
            <a:ext cx="656217" cy="656217"/>
          </a:xfrm>
          <a:prstGeom prst="rect">
            <a:avLst/>
          </a:prstGeom>
        </p:spPr>
      </p:pic>
      <p:sp>
        <p:nvSpPr>
          <p:cNvPr id="7" name="Titre 1"/>
          <p:cNvSpPr>
            <a:spLocks noGrp="1"/>
          </p:cNvSpPr>
          <p:nvPr>
            <p:ph type="title"/>
          </p:nvPr>
        </p:nvSpPr>
        <p:spPr>
          <a:xfrm>
            <a:off x="4393015" y="-279306"/>
            <a:ext cx="10515600" cy="1325563"/>
          </a:xfrm>
        </p:spPr>
        <p:txBody>
          <a:bodyPr>
            <a:normAutofit/>
          </a:bodyPr>
          <a:lstStyle/>
          <a:p>
            <a:r>
              <a:rPr lang="fr-FR" b="1" dirty="0">
                <a:solidFill>
                  <a:srgbClr val="002060"/>
                </a:solidFill>
              </a:rPr>
              <a:t>Lien ville-hôpital</a:t>
            </a:r>
          </a:p>
        </p:txBody>
      </p:sp>
      <p:sp>
        <p:nvSpPr>
          <p:cNvPr id="8" name="Rectangle 7"/>
          <p:cNvSpPr/>
          <p:nvPr/>
        </p:nvSpPr>
        <p:spPr>
          <a:xfrm>
            <a:off x="3144757" y="5804533"/>
            <a:ext cx="2294662" cy="923330"/>
          </a:xfrm>
          <a:prstGeom prst="rect">
            <a:avLst/>
          </a:prstGeom>
        </p:spPr>
        <p:txBody>
          <a:bodyPr wrap="square">
            <a:spAutoFit/>
          </a:bodyPr>
          <a:lstStyle/>
          <a:p>
            <a:pPr algn="ctr"/>
            <a:r>
              <a:rPr lang="fr-FR" dirty="0">
                <a:solidFill>
                  <a:srgbClr val="002060"/>
                </a:solidFill>
              </a:rPr>
              <a:t>Transmission des contacts des référents du CCAK</a:t>
            </a:r>
          </a:p>
        </p:txBody>
      </p:sp>
      <p:sp>
        <p:nvSpPr>
          <p:cNvPr id="12" name="Rectangle 11"/>
          <p:cNvSpPr/>
          <p:nvPr/>
        </p:nvSpPr>
        <p:spPr>
          <a:xfrm>
            <a:off x="1901931" y="3663039"/>
            <a:ext cx="1579271" cy="923330"/>
          </a:xfrm>
          <a:prstGeom prst="rect">
            <a:avLst/>
          </a:prstGeom>
        </p:spPr>
        <p:txBody>
          <a:bodyPr wrap="square">
            <a:spAutoFit/>
          </a:bodyPr>
          <a:lstStyle/>
          <a:p>
            <a:pPr algn="r"/>
            <a:r>
              <a:rPr lang="fr-FR" dirty="0">
                <a:solidFill>
                  <a:srgbClr val="002060"/>
                </a:solidFill>
              </a:rPr>
              <a:t>Accès au diaporama de la formation</a:t>
            </a:r>
          </a:p>
        </p:txBody>
      </p:sp>
      <p:sp>
        <p:nvSpPr>
          <p:cNvPr id="14" name="Rectangle 13"/>
          <p:cNvSpPr/>
          <p:nvPr/>
        </p:nvSpPr>
        <p:spPr>
          <a:xfrm>
            <a:off x="1628863" y="1685359"/>
            <a:ext cx="1885862" cy="1200329"/>
          </a:xfrm>
          <a:prstGeom prst="rect">
            <a:avLst/>
          </a:prstGeom>
        </p:spPr>
        <p:txBody>
          <a:bodyPr wrap="square">
            <a:spAutoFit/>
          </a:bodyPr>
          <a:lstStyle/>
          <a:p>
            <a:r>
              <a:rPr lang="fr-FR" dirty="0">
                <a:solidFill>
                  <a:srgbClr val="002060"/>
                </a:solidFill>
              </a:rPr>
              <a:t>Fiche pratique d’aide à la dispensation et au suivi</a:t>
            </a:r>
          </a:p>
        </p:txBody>
      </p:sp>
      <p:pic>
        <p:nvPicPr>
          <p:cNvPr id="10" name="Image 9"/>
          <p:cNvPicPr>
            <a:picLocks noChangeAspect="1"/>
          </p:cNvPicPr>
          <p:nvPr/>
        </p:nvPicPr>
        <p:blipFill rotWithShape="1">
          <a:blip r:embed="rId6"/>
          <a:srcRect l="11636" t="5634" r="7862" b="5416"/>
          <a:stretch/>
        </p:blipFill>
        <p:spPr>
          <a:xfrm>
            <a:off x="2691567" y="335455"/>
            <a:ext cx="914399" cy="895350"/>
          </a:xfrm>
          <a:prstGeom prst="ellipse">
            <a:avLst/>
          </a:prstGeom>
        </p:spPr>
      </p:pic>
      <p:sp>
        <p:nvSpPr>
          <p:cNvPr id="26" name="ZoneTexte 25"/>
          <p:cNvSpPr txBox="1"/>
          <p:nvPr/>
        </p:nvSpPr>
        <p:spPr>
          <a:xfrm>
            <a:off x="8563517" y="2056511"/>
            <a:ext cx="2656932" cy="646331"/>
          </a:xfrm>
          <a:prstGeom prst="rect">
            <a:avLst/>
          </a:prstGeom>
          <a:noFill/>
        </p:spPr>
        <p:txBody>
          <a:bodyPr wrap="square" rtlCol="0">
            <a:spAutoFit/>
          </a:bodyPr>
          <a:lstStyle/>
          <a:p>
            <a:pPr algn="ctr"/>
            <a:r>
              <a:rPr lang="fr-FR" b="1" dirty="0">
                <a:solidFill>
                  <a:srgbClr val="002060"/>
                </a:solidFill>
              </a:rPr>
              <a:t>Dispensation et suivi des patients</a:t>
            </a:r>
          </a:p>
        </p:txBody>
      </p:sp>
      <p:sp>
        <p:nvSpPr>
          <p:cNvPr id="27" name="Rectangle 26"/>
          <p:cNvSpPr/>
          <p:nvPr/>
        </p:nvSpPr>
        <p:spPr>
          <a:xfrm>
            <a:off x="7737037" y="3641841"/>
            <a:ext cx="4888981" cy="1754326"/>
          </a:xfrm>
          <a:prstGeom prst="rect">
            <a:avLst/>
          </a:prstGeom>
        </p:spPr>
        <p:txBody>
          <a:bodyPr wrap="square">
            <a:spAutoFit/>
          </a:bodyPr>
          <a:lstStyle/>
          <a:p>
            <a:pPr>
              <a:lnSpc>
                <a:spcPct val="150000"/>
              </a:lnSpc>
            </a:pPr>
            <a:r>
              <a:rPr lang="fr-FR" b="1" dirty="0">
                <a:solidFill>
                  <a:srgbClr val="002060"/>
                </a:solidFill>
              </a:rPr>
              <a:t>Signaler toute difficulté rencontrée par les patients aux référents du CCAK</a:t>
            </a:r>
          </a:p>
          <a:p>
            <a:pPr marL="285750" indent="-285750">
              <a:lnSpc>
                <a:spcPct val="150000"/>
              </a:lnSpc>
              <a:buFont typeface="Arial" panose="020B0604020202020204" pitchFamily="34" charset="0"/>
              <a:buChar char="•"/>
            </a:pPr>
            <a:r>
              <a:rPr lang="fr-FR" dirty="0">
                <a:solidFill>
                  <a:srgbClr val="002060"/>
                </a:solidFill>
              </a:rPr>
              <a:t>décalage de délivrance</a:t>
            </a:r>
          </a:p>
          <a:p>
            <a:pPr marL="285750" indent="-285750">
              <a:lnSpc>
                <a:spcPct val="150000"/>
              </a:lnSpc>
              <a:buFont typeface="Arial" panose="020B0604020202020204" pitchFamily="34" charset="0"/>
              <a:buChar char="•"/>
            </a:pPr>
            <a:r>
              <a:rPr lang="fr-FR" dirty="0">
                <a:solidFill>
                  <a:srgbClr val="002060"/>
                </a:solidFill>
              </a:rPr>
              <a:t>récurrences d’événements cliniques</a:t>
            </a:r>
          </a:p>
        </p:txBody>
      </p:sp>
      <p:pic>
        <p:nvPicPr>
          <p:cNvPr id="28" name="Image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952280" y="3891274"/>
            <a:ext cx="719535" cy="1066280"/>
          </a:xfrm>
          <a:prstGeom prst="rect">
            <a:avLst/>
          </a:prstGeom>
        </p:spPr>
      </p:pic>
      <p:pic>
        <p:nvPicPr>
          <p:cNvPr id="29" name="Image 28"/>
          <p:cNvPicPr>
            <a:picLocks noChangeAspect="1"/>
          </p:cNvPicPr>
          <p:nvPr/>
        </p:nvPicPr>
        <p:blipFill rotWithShape="1">
          <a:blip r:embed="rId8">
            <a:extLst>
              <a:ext uri="{28A0092B-C50C-407E-A947-70E740481C1C}">
                <a14:useLocalDpi xmlns:a14="http://schemas.microsoft.com/office/drawing/2010/main" val="0"/>
              </a:ext>
            </a:extLst>
          </a:blip>
          <a:srcRect r="48828"/>
          <a:stretch/>
        </p:blipFill>
        <p:spPr>
          <a:xfrm>
            <a:off x="64222" y="104481"/>
            <a:ext cx="1460740" cy="681384"/>
          </a:xfrm>
          <a:prstGeom prst="homePlate">
            <a:avLst/>
          </a:prstGeom>
        </p:spPr>
      </p:pic>
      <p:pic>
        <p:nvPicPr>
          <p:cNvPr id="30" name="Image 2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905485" y="98884"/>
            <a:ext cx="1203512" cy="684566"/>
          </a:xfrm>
          <a:prstGeom prst="rect">
            <a:avLst/>
          </a:prstGeom>
        </p:spPr>
      </p:pic>
      <p:pic>
        <p:nvPicPr>
          <p:cNvPr id="32" name="Image 3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081752" y="1788763"/>
            <a:ext cx="1352947" cy="1251706"/>
          </a:xfrm>
          <a:prstGeom prst="rect">
            <a:avLst/>
          </a:prstGeom>
        </p:spPr>
      </p:pic>
      <p:pic>
        <p:nvPicPr>
          <p:cNvPr id="33" name="Image 32"/>
          <p:cNvPicPr>
            <a:picLocks noChangeAspect="1"/>
          </p:cNvPicPr>
          <p:nvPr/>
        </p:nvPicPr>
        <p:blipFill>
          <a:blip r:embed="rId11"/>
          <a:stretch>
            <a:fillRect/>
          </a:stretch>
        </p:blipFill>
        <p:spPr>
          <a:xfrm>
            <a:off x="229903" y="1761636"/>
            <a:ext cx="1406807" cy="2725074"/>
          </a:xfrm>
          <a:prstGeom prst="rect">
            <a:avLst/>
          </a:prstGeom>
          <a:ln>
            <a:solidFill>
              <a:schemeClr val="tx1"/>
            </a:solidFill>
          </a:ln>
        </p:spPr>
      </p:pic>
      <p:pic>
        <p:nvPicPr>
          <p:cNvPr id="34" name="Image 33"/>
          <p:cNvPicPr>
            <a:picLocks noChangeAspect="1"/>
          </p:cNvPicPr>
          <p:nvPr/>
        </p:nvPicPr>
        <p:blipFill>
          <a:blip r:embed="rId12"/>
          <a:stretch>
            <a:fillRect/>
          </a:stretch>
        </p:blipFill>
        <p:spPr>
          <a:xfrm>
            <a:off x="3441758" y="2697975"/>
            <a:ext cx="2382780" cy="1788735"/>
          </a:xfrm>
          <a:prstGeom prst="rect">
            <a:avLst/>
          </a:prstGeom>
          <a:ln>
            <a:solidFill>
              <a:schemeClr val="tx1"/>
            </a:solidFill>
          </a:ln>
        </p:spPr>
      </p:pic>
      <p:pic>
        <p:nvPicPr>
          <p:cNvPr id="36" name="Image 3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685129" y="6970618"/>
            <a:ext cx="779324" cy="875960"/>
          </a:xfrm>
          <a:prstGeom prst="rect">
            <a:avLst/>
          </a:prstGeom>
        </p:spPr>
      </p:pic>
      <p:sp>
        <p:nvSpPr>
          <p:cNvPr id="39" name="ZoneTexte 38"/>
          <p:cNvSpPr txBox="1"/>
          <p:nvPr/>
        </p:nvSpPr>
        <p:spPr>
          <a:xfrm>
            <a:off x="670263" y="1259212"/>
            <a:ext cx="4722109" cy="369332"/>
          </a:xfrm>
          <a:prstGeom prst="rect">
            <a:avLst/>
          </a:prstGeom>
          <a:noFill/>
        </p:spPr>
        <p:txBody>
          <a:bodyPr wrap="square" rtlCol="0">
            <a:spAutoFit/>
          </a:bodyPr>
          <a:lstStyle/>
          <a:p>
            <a:pPr algn="r"/>
            <a:r>
              <a:rPr lang="fr-FR" b="1" dirty="0">
                <a:latin typeface="+mj-lt"/>
                <a:ea typeface="+mj-ea"/>
                <a:cs typeface="+mj-cs"/>
              </a:rPr>
              <a:t>Outils mis à disposition à l’issue de la formation</a:t>
            </a:r>
          </a:p>
        </p:txBody>
      </p:sp>
      <p:sp>
        <p:nvSpPr>
          <p:cNvPr id="2" name="Espace réservé du numéro de diapositive 1"/>
          <p:cNvSpPr>
            <a:spLocks noGrp="1"/>
          </p:cNvSpPr>
          <p:nvPr>
            <p:ph type="sldNum" sz="quarter" idx="12"/>
          </p:nvPr>
        </p:nvSpPr>
        <p:spPr/>
        <p:txBody>
          <a:bodyPr/>
          <a:lstStyle/>
          <a:p>
            <a:fld id="{B55033BA-0667-42D6-A1E4-23FF7920D2EC}" type="slidenum">
              <a:rPr lang="fr-FR" smtClean="0"/>
              <a:t>6</a:t>
            </a:fld>
            <a:endParaRPr lang="fr-FR"/>
          </a:p>
        </p:txBody>
      </p:sp>
      <p:grpSp>
        <p:nvGrpSpPr>
          <p:cNvPr id="31" name="Groupe 30"/>
          <p:cNvGrpSpPr/>
          <p:nvPr/>
        </p:nvGrpSpPr>
        <p:grpSpPr>
          <a:xfrm>
            <a:off x="8987003" y="333704"/>
            <a:ext cx="850031" cy="850031"/>
            <a:chOff x="8447123" y="1391021"/>
            <a:chExt cx="850031" cy="850031"/>
          </a:xfrm>
        </p:grpSpPr>
        <p:sp>
          <p:nvSpPr>
            <p:cNvPr id="35" name="Ellipse 34"/>
            <p:cNvSpPr/>
            <p:nvPr/>
          </p:nvSpPr>
          <p:spPr>
            <a:xfrm>
              <a:off x="8473734" y="1426510"/>
              <a:ext cx="796807" cy="77905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7" name="Image 3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447123" y="1391021"/>
              <a:ext cx="850031" cy="850031"/>
            </a:xfrm>
            <a:prstGeom prst="rect">
              <a:avLst/>
            </a:prstGeom>
          </p:spPr>
        </p:pic>
      </p:grpSp>
    </p:spTree>
    <p:extLst>
      <p:ext uri="{BB962C8B-B14F-4D97-AF65-F5344CB8AC3E}">
        <p14:creationId xmlns:p14="http://schemas.microsoft.com/office/powerpoint/2010/main" val="81301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Ellipse 24"/>
          <p:cNvSpPr/>
          <p:nvPr/>
        </p:nvSpPr>
        <p:spPr>
          <a:xfrm>
            <a:off x="1028700" y="-361951"/>
            <a:ext cx="10191749" cy="7629526"/>
          </a:xfrm>
          <a:prstGeom prst="ellipse">
            <a:avLst/>
          </a:prstGeom>
          <a:solidFill>
            <a:srgbClr val="CEDDE3">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Titre 1"/>
          <p:cNvSpPr>
            <a:spLocks noGrp="1"/>
          </p:cNvSpPr>
          <p:nvPr>
            <p:ph type="title"/>
          </p:nvPr>
        </p:nvSpPr>
        <p:spPr>
          <a:xfrm>
            <a:off x="4365653" y="-240439"/>
            <a:ext cx="10515600" cy="1325563"/>
          </a:xfrm>
        </p:spPr>
        <p:txBody>
          <a:bodyPr>
            <a:normAutofit/>
          </a:bodyPr>
          <a:lstStyle/>
          <a:p>
            <a:r>
              <a:rPr lang="fr-FR" b="1" dirty="0">
                <a:solidFill>
                  <a:srgbClr val="002060"/>
                </a:solidFill>
              </a:rPr>
              <a:t>Lien ville-hôpital</a:t>
            </a:r>
          </a:p>
        </p:txBody>
      </p:sp>
      <p:pic>
        <p:nvPicPr>
          <p:cNvPr id="10" name="Image 9"/>
          <p:cNvPicPr>
            <a:picLocks noChangeAspect="1"/>
          </p:cNvPicPr>
          <p:nvPr/>
        </p:nvPicPr>
        <p:blipFill rotWithShape="1">
          <a:blip r:embed="rId3"/>
          <a:srcRect l="11636" t="5634" r="7862" b="5416"/>
          <a:stretch/>
        </p:blipFill>
        <p:spPr>
          <a:xfrm>
            <a:off x="4365653" y="1108157"/>
            <a:ext cx="914399" cy="895350"/>
          </a:xfrm>
          <a:prstGeom prst="ellipse">
            <a:avLst/>
          </a:prstGeom>
        </p:spPr>
      </p:pic>
      <p:pic>
        <p:nvPicPr>
          <p:cNvPr id="27" name="Image 26"/>
          <p:cNvPicPr>
            <a:picLocks noChangeAspect="1"/>
          </p:cNvPicPr>
          <p:nvPr/>
        </p:nvPicPr>
        <p:blipFill rotWithShape="1">
          <a:blip r:embed="rId4">
            <a:extLst>
              <a:ext uri="{28A0092B-C50C-407E-A947-70E740481C1C}">
                <a14:useLocalDpi xmlns:a14="http://schemas.microsoft.com/office/drawing/2010/main" val="0"/>
              </a:ext>
            </a:extLst>
          </a:blip>
          <a:srcRect r="48828"/>
          <a:stretch/>
        </p:blipFill>
        <p:spPr>
          <a:xfrm>
            <a:off x="64222" y="104481"/>
            <a:ext cx="1460740" cy="681384"/>
          </a:xfrm>
          <a:prstGeom prst="homePlate">
            <a:avLst/>
          </a:prstGeom>
        </p:spPr>
      </p:pic>
      <p:pic>
        <p:nvPicPr>
          <p:cNvPr id="28" name="Imag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05485" y="98884"/>
            <a:ext cx="1203512" cy="684566"/>
          </a:xfrm>
          <a:prstGeom prst="rect">
            <a:avLst/>
          </a:prstGeom>
        </p:spPr>
      </p:pic>
      <p:pic>
        <p:nvPicPr>
          <p:cNvPr id="2" name="Image 1"/>
          <p:cNvPicPr>
            <a:picLocks noChangeAspect="1"/>
          </p:cNvPicPr>
          <p:nvPr/>
        </p:nvPicPr>
        <p:blipFill rotWithShape="1">
          <a:blip r:embed="rId6" cstate="print">
            <a:extLst>
              <a:ext uri="{28A0092B-C50C-407E-A947-70E740481C1C}">
                <a14:useLocalDpi xmlns:a14="http://schemas.microsoft.com/office/drawing/2010/main" val="0"/>
              </a:ext>
            </a:extLst>
          </a:blip>
          <a:srcRect r="68491"/>
          <a:stretch/>
        </p:blipFill>
        <p:spPr>
          <a:xfrm>
            <a:off x="3492356" y="2156921"/>
            <a:ext cx="980121" cy="1316029"/>
          </a:xfrm>
          <a:prstGeom prst="rect">
            <a:avLst/>
          </a:prstGeom>
        </p:spPr>
      </p:pic>
      <p:sp>
        <p:nvSpPr>
          <p:cNvPr id="29" name="Rectangle 28"/>
          <p:cNvSpPr/>
          <p:nvPr/>
        </p:nvSpPr>
        <p:spPr>
          <a:xfrm>
            <a:off x="4464655" y="2292562"/>
            <a:ext cx="5158798" cy="923330"/>
          </a:xfrm>
          <a:prstGeom prst="rect">
            <a:avLst/>
          </a:prstGeom>
        </p:spPr>
        <p:txBody>
          <a:bodyPr wrap="square">
            <a:spAutoFit/>
          </a:bodyPr>
          <a:lstStyle/>
          <a:p>
            <a:r>
              <a:rPr lang="fr-FR" dirty="0">
                <a:solidFill>
                  <a:srgbClr val="002060"/>
                </a:solidFill>
              </a:rPr>
              <a:t>Satisfaction des professionnels de santé</a:t>
            </a:r>
          </a:p>
          <a:p>
            <a:pPr marL="285750" indent="-285750">
              <a:buFontTx/>
              <a:buChar char="-"/>
            </a:pPr>
            <a:r>
              <a:rPr lang="fr-FR" dirty="0">
                <a:solidFill>
                  <a:srgbClr val="002060"/>
                </a:solidFill>
              </a:rPr>
              <a:t>Hospitaliers : suivi du patient</a:t>
            </a:r>
          </a:p>
          <a:p>
            <a:pPr marL="285750" indent="-285750">
              <a:buFontTx/>
              <a:buChar char="-"/>
            </a:pPr>
            <a:r>
              <a:rPr lang="fr-FR" dirty="0">
                <a:solidFill>
                  <a:srgbClr val="002060"/>
                </a:solidFill>
              </a:rPr>
              <a:t>Officinaux : accompagnement</a:t>
            </a:r>
          </a:p>
        </p:txBody>
      </p:sp>
      <p:pic>
        <p:nvPicPr>
          <p:cNvPr id="30" name="Image 29"/>
          <p:cNvPicPr>
            <a:picLocks noChangeAspect="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44742" y="3452047"/>
            <a:ext cx="836402" cy="608408"/>
          </a:xfrm>
          <a:prstGeom prst="rect">
            <a:avLst/>
          </a:prstGeom>
        </p:spPr>
      </p:pic>
      <p:sp>
        <p:nvSpPr>
          <p:cNvPr id="31" name="Rectangle 30"/>
          <p:cNvSpPr/>
          <p:nvPr/>
        </p:nvSpPr>
        <p:spPr>
          <a:xfrm>
            <a:off x="3381144" y="3508254"/>
            <a:ext cx="5609491" cy="369332"/>
          </a:xfrm>
          <a:prstGeom prst="rect">
            <a:avLst/>
          </a:prstGeom>
        </p:spPr>
        <p:txBody>
          <a:bodyPr wrap="square">
            <a:spAutoFit/>
          </a:bodyPr>
          <a:lstStyle/>
          <a:p>
            <a:pPr algn="ctr"/>
            <a:r>
              <a:rPr lang="fr-FR" dirty="0">
                <a:solidFill>
                  <a:srgbClr val="002060"/>
                </a:solidFill>
              </a:rPr>
              <a:t>Formation webinaire : organisation et diffusion facilitées</a:t>
            </a:r>
            <a:endParaRPr lang="fr-FR" sz="2800" dirty="0">
              <a:solidFill>
                <a:srgbClr val="002060"/>
              </a:solidFill>
            </a:endParaRPr>
          </a:p>
        </p:txBody>
      </p:sp>
      <p:pic>
        <p:nvPicPr>
          <p:cNvPr id="3" name="Image 2"/>
          <p:cNvPicPr>
            <a:picLocks noChangeAspect="1"/>
          </p:cNvPicPr>
          <p:nvPr/>
        </p:nvPicPr>
        <p:blipFill>
          <a:blip r:embed="rId8"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962943" y="4400266"/>
            <a:ext cx="676243" cy="676243"/>
          </a:xfrm>
          <a:prstGeom prst="rect">
            <a:avLst/>
          </a:prstGeom>
        </p:spPr>
      </p:pic>
      <p:sp>
        <p:nvSpPr>
          <p:cNvPr id="15" name="Rectangle 14"/>
          <p:cNvSpPr/>
          <p:nvPr/>
        </p:nvSpPr>
        <p:spPr>
          <a:xfrm>
            <a:off x="3492356" y="4442817"/>
            <a:ext cx="6096000" cy="646331"/>
          </a:xfrm>
          <a:prstGeom prst="rect">
            <a:avLst/>
          </a:prstGeom>
        </p:spPr>
        <p:txBody>
          <a:bodyPr>
            <a:spAutoFit/>
          </a:bodyPr>
          <a:lstStyle/>
          <a:p>
            <a:pPr algn="ctr"/>
            <a:r>
              <a:rPr lang="fr-FR" dirty="0">
                <a:solidFill>
                  <a:srgbClr val="002060"/>
                </a:solidFill>
              </a:rPr>
              <a:t>Accompagnement du passage en ville prévu pour d’autres spécialités </a:t>
            </a:r>
            <a:r>
              <a:rPr lang="fr-FR" dirty="0" err="1">
                <a:solidFill>
                  <a:srgbClr val="002060"/>
                </a:solidFill>
              </a:rPr>
              <a:t>rétrocédables</a:t>
            </a:r>
            <a:endParaRPr lang="fr-FR" dirty="0">
              <a:solidFill>
                <a:srgbClr val="002060"/>
              </a:solidFill>
            </a:endParaRPr>
          </a:p>
        </p:txBody>
      </p:sp>
      <p:pic>
        <p:nvPicPr>
          <p:cNvPr id="32" name="Image 31"/>
          <p:cNvPicPr>
            <a:picLocks noChangeAspect="1"/>
          </p:cNvPicPr>
          <p:nvPr/>
        </p:nvPicPr>
        <p:blipFill rotWithShape="1">
          <a:blip r:embed="rId9" cstate="print">
            <a:extLst>
              <a:ext uri="{28A0092B-C50C-407E-A947-70E740481C1C}">
                <a14:useLocalDpi xmlns:a14="http://schemas.microsoft.com/office/drawing/2010/main" val="0"/>
              </a:ext>
            </a:extLst>
          </a:blip>
          <a:srcRect r="42875" b="40429"/>
          <a:stretch/>
        </p:blipFill>
        <p:spPr>
          <a:xfrm rot="2708902">
            <a:off x="5637607" y="199166"/>
            <a:ext cx="1396613" cy="1523430"/>
          </a:xfrm>
          <a:prstGeom prst="rect">
            <a:avLst/>
          </a:prstGeom>
        </p:spPr>
      </p:pic>
      <p:pic>
        <p:nvPicPr>
          <p:cNvPr id="33" name="Image 32"/>
          <p:cNvPicPr>
            <a:picLocks noChangeAspect="1"/>
          </p:cNvPicPr>
          <p:nvPr/>
        </p:nvPicPr>
        <p:blipFill rotWithShape="1">
          <a:blip r:embed="rId9" cstate="print">
            <a:extLst>
              <a:ext uri="{28A0092B-C50C-407E-A947-70E740481C1C}">
                <a14:useLocalDpi xmlns:a14="http://schemas.microsoft.com/office/drawing/2010/main" val="0"/>
              </a:ext>
            </a:extLst>
          </a:blip>
          <a:srcRect r="42875" b="40429"/>
          <a:stretch/>
        </p:blipFill>
        <p:spPr>
          <a:xfrm rot="13600940">
            <a:off x="5512934" y="1316052"/>
            <a:ext cx="1395237" cy="1521929"/>
          </a:xfrm>
          <a:prstGeom prst="rect">
            <a:avLst/>
          </a:prstGeom>
        </p:spPr>
      </p:pic>
      <p:sp>
        <p:nvSpPr>
          <p:cNvPr id="4" name="Espace réservé du numéro de diapositive 3"/>
          <p:cNvSpPr>
            <a:spLocks noGrp="1"/>
          </p:cNvSpPr>
          <p:nvPr>
            <p:ph type="sldNum" sz="quarter" idx="12"/>
          </p:nvPr>
        </p:nvSpPr>
        <p:spPr/>
        <p:txBody>
          <a:bodyPr/>
          <a:lstStyle/>
          <a:p>
            <a:fld id="{B55033BA-0667-42D6-A1E4-23FF7920D2EC}" type="slidenum">
              <a:rPr lang="fr-FR" smtClean="0"/>
              <a:t>7</a:t>
            </a:fld>
            <a:endParaRPr lang="fr-FR"/>
          </a:p>
        </p:txBody>
      </p:sp>
      <p:pic>
        <p:nvPicPr>
          <p:cNvPr id="5" name="Image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248487" y="5537168"/>
            <a:ext cx="1028238" cy="822590"/>
          </a:xfrm>
          <a:prstGeom prst="rect">
            <a:avLst/>
          </a:prstGeom>
        </p:spPr>
      </p:pic>
      <p:sp>
        <p:nvSpPr>
          <p:cNvPr id="22" name="Rectangle 21"/>
          <p:cNvSpPr/>
          <p:nvPr/>
        </p:nvSpPr>
        <p:spPr>
          <a:xfrm>
            <a:off x="4124556" y="5710019"/>
            <a:ext cx="5228029" cy="646331"/>
          </a:xfrm>
          <a:prstGeom prst="rect">
            <a:avLst/>
          </a:prstGeom>
        </p:spPr>
        <p:txBody>
          <a:bodyPr wrap="square">
            <a:spAutoFit/>
          </a:bodyPr>
          <a:lstStyle/>
          <a:p>
            <a:pPr algn="ctr"/>
            <a:r>
              <a:rPr lang="fr-FR" dirty="0">
                <a:solidFill>
                  <a:srgbClr val="002060"/>
                </a:solidFill>
              </a:rPr>
              <a:t>Rapprochement avec CCAK de Nîmes et </a:t>
            </a:r>
            <a:r>
              <a:rPr lang="fr-FR" dirty="0" smtClean="0">
                <a:solidFill>
                  <a:srgbClr val="002060"/>
                </a:solidFill>
              </a:rPr>
              <a:t>Montpellier en prévision</a:t>
            </a:r>
            <a:endParaRPr lang="fr-FR" dirty="0">
              <a:solidFill>
                <a:srgbClr val="002060"/>
              </a:solidFill>
            </a:endParaRPr>
          </a:p>
        </p:txBody>
      </p:sp>
      <p:grpSp>
        <p:nvGrpSpPr>
          <p:cNvPr id="9" name="Groupe 8"/>
          <p:cNvGrpSpPr/>
          <p:nvPr/>
        </p:nvGrpSpPr>
        <p:grpSpPr>
          <a:xfrm>
            <a:off x="7200471" y="1112761"/>
            <a:ext cx="980082" cy="936599"/>
            <a:chOff x="8447123" y="1391021"/>
            <a:chExt cx="850031" cy="850031"/>
          </a:xfrm>
        </p:grpSpPr>
        <p:sp>
          <p:nvSpPr>
            <p:cNvPr id="23" name="Ellipse 22"/>
            <p:cNvSpPr/>
            <p:nvPr/>
          </p:nvSpPr>
          <p:spPr>
            <a:xfrm>
              <a:off x="8473734" y="1426510"/>
              <a:ext cx="796807" cy="77905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447123" y="1391021"/>
              <a:ext cx="850031" cy="850031"/>
            </a:xfrm>
            <a:prstGeom prst="rect">
              <a:avLst/>
            </a:prstGeom>
          </p:spPr>
        </p:pic>
      </p:grpSp>
    </p:spTree>
    <p:extLst>
      <p:ext uri="{BB962C8B-B14F-4D97-AF65-F5344CB8AC3E}">
        <p14:creationId xmlns:p14="http://schemas.microsoft.com/office/powerpoint/2010/main" val="1010813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1047750" y="1645511"/>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solidFill>
                  <a:srgbClr val="002060"/>
                </a:solidFill>
              </a:rPr>
              <a:t>Merci pour votre attention</a:t>
            </a:r>
          </a:p>
        </p:txBody>
      </p:sp>
      <p:pic>
        <p:nvPicPr>
          <p:cNvPr id="6" name="Image 5"/>
          <p:cNvPicPr>
            <a:picLocks noChangeAspect="1"/>
          </p:cNvPicPr>
          <p:nvPr/>
        </p:nvPicPr>
        <p:blipFill rotWithShape="1">
          <a:blip r:embed="rId3">
            <a:extLst>
              <a:ext uri="{28A0092B-C50C-407E-A947-70E740481C1C}">
                <a14:useLocalDpi xmlns:a14="http://schemas.microsoft.com/office/drawing/2010/main" val="0"/>
              </a:ext>
            </a:extLst>
          </a:blip>
          <a:srcRect r="48828"/>
          <a:stretch/>
        </p:blipFill>
        <p:spPr>
          <a:xfrm>
            <a:off x="2422392" y="3505078"/>
            <a:ext cx="3363287" cy="1568855"/>
          </a:xfrm>
          <a:prstGeom prst="homePlate">
            <a:avLst/>
          </a:prstGeom>
        </p:spPr>
      </p:pic>
      <p:sp>
        <p:nvSpPr>
          <p:cNvPr id="2" name="Espace réservé du numéro de diapositive 1"/>
          <p:cNvSpPr>
            <a:spLocks noGrp="1"/>
          </p:cNvSpPr>
          <p:nvPr>
            <p:ph type="sldNum" sz="quarter" idx="12"/>
          </p:nvPr>
        </p:nvSpPr>
        <p:spPr/>
        <p:txBody>
          <a:bodyPr/>
          <a:lstStyle/>
          <a:p>
            <a:fld id="{B55033BA-0667-42D6-A1E4-23FF7920D2EC}" type="slidenum">
              <a:rPr lang="fr-FR" smtClean="0"/>
              <a:t>8</a:t>
            </a:fld>
            <a:endParaRPr lang="fr-FR"/>
          </a:p>
        </p:txBody>
      </p:sp>
      <p:sp>
        <p:nvSpPr>
          <p:cNvPr id="8" name="Rectangle 7"/>
          <p:cNvSpPr/>
          <p:nvPr/>
        </p:nvSpPr>
        <p:spPr>
          <a:xfrm>
            <a:off x="2422392" y="5000645"/>
            <a:ext cx="2839625" cy="1384995"/>
          </a:xfrm>
          <a:prstGeom prst="rect">
            <a:avLst/>
          </a:prstGeom>
        </p:spPr>
        <p:txBody>
          <a:bodyPr wrap="square">
            <a:spAutoFit/>
          </a:bodyPr>
          <a:lstStyle/>
          <a:p>
            <a:pPr algn="ctr"/>
            <a:r>
              <a:rPr lang="fr-FR" sz="1400" dirty="0">
                <a:solidFill>
                  <a:srgbClr val="002060"/>
                </a:solidFill>
              </a:rPr>
              <a:t>Contact : </a:t>
            </a:r>
            <a:endParaRPr lang="fr-FR" sz="1400" dirty="0" smtClean="0">
              <a:solidFill>
                <a:srgbClr val="002060"/>
              </a:solidFill>
            </a:endParaRPr>
          </a:p>
          <a:p>
            <a:pPr algn="ctr"/>
            <a:r>
              <a:rPr lang="fr-FR" sz="1400" dirty="0" smtClean="0">
                <a:solidFill>
                  <a:srgbClr val="002060"/>
                </a:solidFill>
                <a:hlinkClick r:id="rId4"/>
              </a:rPr>
              <a:t>jouglen.j@chu-toulouse.fr</a:t>
            </a:r>
            <a:endParaRPr lang="fr-FR" sz="1400" dirty="0" smtClean="0">
              <a:solidFill>
                <a:srgbClr val="002060"/>
              </a:solidFill>
            </a:endParaRPr>
          </a:p>
          <a:p>
            <a:pPr algn="ctr"/>
            <a:r>
              <a:rPr lang="fr-FR" sz="1400" dirty="0" smtClean="0">
                <a:solidFill>
                  <a:srgbClr val="002060"/>
                </a:solidFill>
                <a:hlinkClick r:id="rId5"/>
              </a:rPr>
              <a:t>eyvrard.f@chu-toulouse.fr</a:t>
            </a:r>
            <a:endParaRPr lang="fr-FR" sz="1400" dirty="0" smtClean="0">
              <a:solidFill>
                <a:srgbClr val="002060"/>
              </a:solidFill>
            </a:endParaRPr>
          </a:p>
          <a:p>
            <a:pPr algn="ctr"/>
            <a:r>
              <a:rPr lang="fr-FR" sz="1400" dirty="0" smtClean="0">
                <a:solidFill>
                  <a:srgbClr val="002060"/>
                </a:solidFill>
                <a:hlinkClick r:id="rId6"/>
              </a:rPr>
              <a:t>reipo@chu-toulouse.fr</a:t>
            </a:r>
            <a:endParaRPr lang="fr-FR" sz="1400" dirty="0" smtClean="0">
              <a:solidFill>
                <a:srgbClr val="002060"/>
              </a:solidFill>
            </a:endParaRPr>
          </a:p>
          <a:p>
            <a:pPr algn="ctr"/>
            <a:endParaRPr lang="fr-FR" sz="1400" dirty="0" smtClean="0">
              <a:solidFill>
                <a:srgbClr val="002060"/>
              </a:solidFill>
            </a:endParaRPr>
          </a:p>
          <a:p>
            <a:pPr algn="ctr"/>
            <a:r>
              <a:rPr lang="fr-FR" sz="1400" dirty="0" smtClean="0">
                <a:solidFill>
                  <a:srgbClr val="002060"/>
                </a:solidFill>
              </a:rPr>
              <a:t> </a:t>
            </a:r>
            <a:endParaRPr lang="fr-FR" sz="1400" dirty="0">
              <a:solidFill>
                <a:srgbClr val="002060"/>
              </a:solidFill>
            </a:endParaRPr>
          </a:p>
        </p:txBody>
      </p:sp>
      <p:pic>
        <p:nvPicPr>
          <p:cNvPr id="9" name="Image 8"/>
          <p:cNvPicPr>
            <a:picLocks noChangeAspect="1"/>
          </p:cNvPicPr>
          <p:nvPr/>
        </p:nvPicPr>
        <p:blipFill>
          <a:blip r:embed="rId7"/>
          <a:stretch>
            <a:fillRect/>
          </a:stretch>
        </p:blipFill>
        <p:spPr>
          <a:xfrm>
            <a:off x="6817682" y="3505078"/>
            <a:ext cx="2954967" cy="1343167"/>
          </a:xfrm>
          <a:prstGeom prst="rect">
            <a:avLst/>
          </a:prstGeom>
        </p:spPr>
      </p:pic>
      <p:sp>
        <p:nvSpPr>
          <p:cNvPr id="10" name="Rectangle 9"/>
          <p:cNvSpPr/>
          <p:nvPr/>
        </p:nvSpPr>
        <p:spPr>
          <a:xfrm>
            <a:off x="6457950" y="5000645"/>
            <a:ext cx="3314699" cy="1384995"/>
          </a:xfrm>
          <a:prstGeom prst="rect">
            <a:avLst/>
          </a:prstGeom>
        </p:spPr>
        <p:txBody>
          <a:bodyPr wrap="square">
            <a:spAutoFit/>
          </a:bodyPr>
          <a:lstStyle/>
          <a:p>
            <a:pPr algn="ctr"/>
            <a:r>
              <a:rPr lang="fr-FR" sz="1400" dirty="0">
                <a:solidFill>
                  <a:srgbClr val="002060"/>
                </a:solidFill>
              </a:rPr>
              <a:t>Pour prendre connaissance des autres actions du réseau en Occitanie et sur la zone transfrontalière :</a:t>
            </a:r>
          </a:p>
          <a:p>
            <a:pPr algn="ctr"/>
            <a:r>
              <a:rPr lang="fr-FR" sz="1400" dirty="0">
                <a:solidFill>
                  <a:srgbClr val="002060"/>
                </a:solidFill>
                <a:hlinkClick r:id="rId8"/>
              </a:rPr>
              <a:t>www.reipo.fr</a:t>
            </a:r>
            <a:endParaRPr lang="fr-FR" sz="1400" dirty="0">
              <a:solidFill>
                <a:srgbClr val="002060"/>
              </a:solidFill>
            </a:endParaRPr>
          </a:p>
          <a:p>
            <a:pPr algn="ctr"/>
            <a:endParaRPr lang="fr-FR" sz="2800" dirty="0">
              <a:solidFill>
                <a:srgbClr val="002060"/>
              </a:solidFill>
            </a:endParaRPr>
          </a:p>
        </p:txBody>
      </p:sp>
      <p:pic>
        <p:nvPicPr>
          <p:cNvPr id="3" name="Imag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359353" y="6057899"/>
            <a:ext cx="407135" cy="407135"/>
          </a:xfrm>
          <a:prstGeom prst="rect">
            <a:avLst/>
          </a:prstGeom>
        </p:spPr>
      </p:pic>
      <p:pic>
        <p:nvPicPr>
          <p:cNvPr id="11" name="Image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78356" y="6048225"/>
            <a:ext cx="416809" cy="416809"/>
          </a:xfrm>
          <a:prstGeom prst="rect">
            <a:avLst/>
          </a:prstGeom>
        </p:spPr>
      </p:pic>
      <p:pic>
        <p:nvPicPr>
          <p:cNvPr id="12" name="Image 1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407033" y="6057899"/>
            <a:ext cx="447675" cy="447675"/>
          </a:xfrm>
          <a:prstGeom prst="rect">
            <a:avLst/>
          </a:prstGeom>
        </p:spPr>
      </p:pic>
      <p:pic>
        <p:nvPicPr>
          <p:cNvPr id="13" name="Imag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368378" y="6042583"/>
            <a:ext cx="407135" cy="407135"/>
          </a:xfrm>
          <a:prstGeom prst="rect">
            <a:avLst/>
          </a:prstGeom>
        </p:spPr>
      </p:pic>
      <p:pic>
        <p:nvPicPr>
          <p:cNvPr id="14" name="Image 1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958858" y="6017359"/>
            <a:ext cx="447675" cy="447675"/>
          </a:xfrm>
          <a:prstGeom prst="rect">
            <a:avLst/>
          </a:prstGeom>
        </p:spPr>
      </p:pic>
    </p:spTree>
    <p:extLst>
      <p:ext uri="{BB962C8B-B14F-4D97-AF65-F5344CB8AC3E}">
        <p14:creationId xmlns:p14="http://schemas.microsoft.com/office/powerpoint/2010/main" val="22242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107" y="2134081"/>
            <a:ext cx="2352194" cy="2352194"/>
          </a:xfrm>
          <a:prstGeom prst="rect">
            <a:avLst/>
          </a:prstGeom>
        </p:spPr>
      </p:pic>
      <p:pic>
        <p:nvPicPr>
          <p:cNvPr id="6" name="Image 5"/>
          <p:cNvPicPr>
            <a:picLocks noChangeAspect="1"/>
          </p:cNvPicPr>
          <p:nvPr/>
        </p:nvPicPr>
        <p:blipFill rotWithShape="1">
          <a:blip r:embed="rId3">
            <a:extLst>
              <a:ext uri="{28A0092B-C50C-407E-A947-70E740481C1C}">
                <a14:useLocalDpi xmlns:a14="http://schemas.microsoft.com/office/drawing/2010/main" val="0"/>
              </a:ext>
            </a:extLst>
          </a:blip>
          <a:srcRect r="48828"/>
          <a:stretch/>
        </p:blipFill>
        <p:spPr>
          <a:xfrm>
            <a:off x="0" y="-104775"/>
            <a:ext cx="2229812" cy="1040129"/>
          </a:xfrm>
          <a:prstGeom prst="homePlate">
            <a:avLst/>
          </a:prstGeom>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63387" y="0"/>
            <a:ext cx="1828613" cy="1040128"/>
          </a:xfrm>
          <a:prstGeom prst="rect">
            <a:avLst/>
          </a:prstGeom>
        </p:spPr>
      </p:pic>
      <p:sp>
        <p:nvSpPr>
          <p:cNvPr id="2" name="Espace réservé du numéro de diapositive 1"/>
          <p:cNvSpPr>
            <a:spLocks noGrp="1"/>
          </p:cNvSpPr>
          <p:nvPr>
            <p:ph type="sldNum" sz="quarter" idx="12"/>
          </p:nvPr>
        </p:nvSpPr>
        <p:spPr/>
        <p:txBody>
          <a:bodyPr/>
          <a:lstStyle/>
          <a:p>
            <a:fld id="{B55033BA-0667-42D6-A1E4-23FF7920D2EC}" type="slidenum">
              <a:rPr lang="fr-FR" smtClean="0"/>
              <a:t>9</a:t>
            </a:fld>
            <a:endParaRPr lang="fr-FR"/>
          </a:p>
        </p:txBody>
      </p:sp>
    </p:spTree>
    <p:extLst>
      <p:ext uri="{BB962C8B-B14F-4D97-AF65-F5344CB8AC3E}">
        <p14:creationId xmlns:p14="http://schemas.microsoft.com/office/powerpoint/2010/main" val="342204419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693</TotalTime>
  <Words>1828</Words>
  <Application>Microsoft Office PowerPoint</Application>
  <PresentationFormat>Grand écran</PresentationFormat>
  <Paragraphs>157</Paragraphs>
  <Slides>9</Slides>
  <Notes>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Calibri Light</vt:lpstr>
      <vt:lpstr>Times New Roman</vt:lpstr>
      <vt:lpstr>Wingdings</vt:lpstr>
      <vt:lpstr>Thème Office</vt:lpstr>
      <vt:lpstr>Présentation PowerPoint</vt:lpstr>
      <vt:lpstr>Lanadélumab (Takhzyro®) - Contexte </vt:lpstr>
      <vt:lpstr>Objectif</vt:lpstr>
      <vt:lpstr>Mise en place de  l’accompagnement</vt:lpstr>
      <vt:lpstr>Formation</vt:lpstr>
      <vt:lpstr>Lien ville-hôpital</vt:lpstr>
      <vt:lpstr>Lien ville-hôpital</vt:lpstr>
      <vt:lpstr>Présentation PowerPoint</vt:lpstr>
      <vt:lpstr>Présentation PowerPoint</vt:lpstr>
    </vt:vector>
  </TitlesOfParts>
  <Company>CHU Toulouse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ROLAND Christel</dc:creator>
  <cp:lastModifiedBy>ROLAND Christel</cp:lastModifiedBy>
  <cp:revision>64</cp:revision>
  <dcterms:created xsi:type="dcterms:W3CDTF">2021-08-12T15:05:34Z</dcterms:created>
  <dcterms:modified xsi:type="dcterms:W3CDTF">2021-09-02T09:06:55Z</dcterms:modified>
</cp:coreProperties>
</file>